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7556500" cy="10693400"/>
  <p:notesSz cx="6797675" cy="9926638"/>
  <p:embeddedFontLst>
    <p:embeddedFont>
      <p:font typeface="M+ Bold" panose="020B0600070205080204" charset="-128"/>
      <p:regular r:id="rId3"/>
    </p:embeddedFont>
    <p:embeddedFont>
      <p:font typeface="M+ Heavy" panose="020B0600070205080204" charset="-128"/>
      <p:regular r:id="rId4"/>
    </p:embeddedFont>
    <p:embeddedFont>
      <p:font typeface="M+ Ultra-Bold" panose="020B0600070205080204" charset="-128"/>
      <p:regular r:id="rId5"/>
    </p:embeddedFont>
    <p:embeddedFont>
      <p:font typeface="メイリオ" panose="020B0604030504040204" pitchFamily="50" charset="-128"/>
      <p:regular r:id="rId6"/>
      <p:bold r:id="rId7"/>
      <p:italic r:id="rId8"/>
      <p:boldItalic r:id="rId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124" d="100"/>
          <a:sy n="124" d="100"/>
        </p:scale>
        <p:origin x="1848" y="-382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6.fntdata"/><Relationship Id="rId13" Type="http://schemas.openxmlformats.org/officeDocument/2006/relationships/tableStyles" Target="tableStyles.xml"/><Relationship Id="rId3" Type="http://schemas.openxmlformats.org/officeDocument/2006/relationships/font" Target="fonts/font1.fntdata"/><Relationship Id="rId7" Type="http://schemas.openxmlformats.org/officeDocument/2006/relationships/font" Target="fonts/font5.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4.fntdata"/><Relationship Id="rId11" Type="http://schemas.openxmlformats.org/officeDocument/2006/relationships/viewProps" Target="viewProps.xml"/><Relationship Id="rId5" Type="http://schemas.openxmlformats.org/officeDocument/2006/relationships/font" Target="fonts/font3.fntdata"/><Relationship Id="rId10" Type="http://schemas.openxmlformats.org/officeDocument/2006/relationships/presProps" Target="presProps.xml"/><Relationship Id="rId4" Type="http://schemas.openxmlformats.org/officeDocument/2006/relationships/font" Target="fonts/font2.fntdata"/><Relationship Id="rId9"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jpe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svg"/><Relationship Id="rId5" Type="http://schemas.openxmlformats.org/officeDocument/2006/relationships/image" Target="../media/image4.png"/><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8.sv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7553325" cy="10696575"/>
          </a:xfrm>
          <a:custGeom>
            <a:avLst/>
            <a:gdLst/>
            <a:ahLst/>
            <a:cxnLst/>
            <a:rect l="l" t="t" r="r" b="b"/>
            <a:pathLst>
              <a:path w="7553325" h="10696575">
                <a:moveTo>
                  <a:pt x="0" y="0"/>
                </a:moveTo>
                <a:lnTo>
                  <a:pt x="7553325" y="0"/>
                </a:lnTo>
                <a:lnTo>
                  <a:pt x="7553325" y="10696575"/>
                </a:lnTo>
                <a:lnTo>
                  <a:pt x="0" y="10696575"/>
                </a:lnTo>
                <a:lnTo>
                  <a:pt x="0" y="0"/>
                </a:lnTo>
                <a:close/>
              </a:path>
            </a:pathLst>
          </a:custGeom>
          <a:blipFill>
            <a:blip r:embed="rId2"/>
            <a:stretch>
              <a:fillRect l="-77294" t="-1068" r="-77382" b="-1025"/>
            </a:stretch>
          </a:blipFill>
        </p:spPr>
        <p:txBody>
          <a:bodyPr/>
          <a:lstStyle/>
          <a:p>
            <a:endParaRPr lang="ja-JP" altLang="en-US"/>
          </a:p>
        </p:txBody>
      </p:sp>
      <p:sp>
        <p:nvSpPr>
          <p:cNvPr id="3" name="Freeform 3"/>
          <p:cNvSpPr/>
          <p:nvPr/>
        </p:nvSpPr>
        <p:spPr>
          <a:xfrm>
            <a:off x="244328" y="82322"/>
            <a:ext cx="734327" cy="785758"/>
          </a:xfrm>
          <a:custGeom>
            <a:avLst/>
            <a:gdLst/>
            <a:ahLst/>
            <a:cxnLst/>
            <a:rect l="l" t="t" r="r" b="b"/>
            <a:pathLst>
              <a:path w="734327" h="785758">
                <a:moveTo>
                  <a:pt x="0" y="0"/>
                </a:moveTo>
                <a:lnTo>
                  <a:pt x="734327" y="0"/>
                </a:lnTo>
                <a:lnTo>
                  <a:pt x="734327" y="785758"/>
                </a:lnTo>
                <a:lnTo>
                  <a:pt x="0" y="78575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ja-JP" altLang="en-US"/>
          </a:p>
        </p:txBody>
      </p:sp>
      <p:grpSp>
        <p:nvGrpSpPr>
          <p:cNvPr id="4" name="Group 4"/>
          <p:cNvGrpSpPr/>
          <p:nvPr/>
        </p:nvGrpSpPr>
        <p:grpSpPr>
          <a:xfrm>
            <a:off x="273051" y="2306236"/>
            <a:ext cx="7055810" cy="1119466"/>
            <a:chOff x="0" y="0"/>
            <a:chExt cx="2431590" cy="401192"/>
          </a:xfrm>
        </p:grpSpPr>
        <p:sp>
          <p:nvSpPr>
            <p:cNvPr id="5" name="Freeform 5"/>
            <p:cNvSpPr/>
            <p:nvPr/>
          </p:nvSpPr>
          <p:spPr>
            <a:xfrm>
              <a:off x="0" y="0"/>
              <a:ext cx="2431590" cy="401192"/>
            </a:xfrm>
            <a:custGeom>
              <a:avLst/>
              <a:gdLst/>
              <a:ahLst/>
              <a:cxnLst/>
              <a:rect l="l" t="t" r="r" b="b"/>
              <a:pathLst>
                <a:path w="2431590" h="401192">
                  <a:moveTo>
                    <a:pt x="14833" y="0"/>
                  </a:moveTo>
                  <a:lnTo>
                    <a:pt x="2416757" y="0"/>
                  </a:lnTo>
                  <a:cubicBezTo>
                    <a:pt x="2424949" y="0"/>
                    <a:pt x="2431590" y="6641"/>
                    <a:pt x="2431590" y="14833"/>
                  </a:cubicBezTo>
                  <a:lnTo>
                    <a:pt x="2431590" y="386358"/>
                  </a:lnTo>
                  <a:cubicBezTo>
                    <a:pt x="2431590" y="394550"/>
                    <a:pt x="2424949" y="401192"/>
                    <a:pt x="2416757" y="401192"/>
                  </a:cubicBezTo>
                  <a:lnTo>
                    <a:pt x="14833" y="401192"/>
                  </a:lnTo>
                  <a:cubicBezTo>
                    <a:pt x="10899" y="401192"/>
                    <a:pt x="7126" y="399629"/>
                    <a:pt x="4345" y="396847"/>
                  </a:cubicBezTo>
                  <a:cubicBezTo>
                    <a:pt x="1563" y="394065"/>
                    <a:pt x="0" y="390292"/>
                    <a:pt x="0" y="386358"/>
                  </a:cubicBezTo>
                  <a:lnTo>
                    <a:pt x="0" y="14833"/>
                  </a:lnTo>
                  <a:cubicBezTo>
                    <a:pt x="0" y="10899"/>
                    <a:pt x="1563" y="7126"/>
                    <a:pt x="4345" y="4345"/>
                  </a:cubicBezTo>
                  <a:cubicBezTo>
                    <a:pt x="7126" y="1563"/>
                    <a:pt x="10899" y="0"/>
                    <a:pt x="14833" y="0"/>
                  </a:cubicBezTo>
                  <a:close/>
                </a:path>
              </a:pathLst>
            </a:custGeom>
            <a:solidFill>
              <a:srgbClr val="FFFFFF"/>
            </a:solidFill>
          </p:spPr>
          <p:txBody>
            <a:bodyPr/>
            <a:lstStyle/>
            <a:p>
              <a:endParaRPr lang="ja-JP" altLang="en-US"/>
            </a:p>
          </p:txBody>
        </p:sp>
        <p:sp>
          <p:nvSpPr>
            <p:cNvPr id="6" name="TextBox 6"/>
            <p:cNvSpPr txBox="1"/>
            <p:nvPr/>
          </p:nvSpPr>
          <p:spPr>
            <a:xfrm>
              <a:off x="0" y="-38100"/>
              <a:ext cx="2431590" cy="439292"/>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424005" y="2473268"/>
            <a:ext cx="1106928" cy="823152"/>
          </a:xfrm>
          <a:custGeom>
            <a:avLst/>
            <a:gdLst/>
            <a:ahLst/>
            <a:cxnLst/>
            <a:rect l="l" t="t" r="r" b="b"/>
            <a:pathLst>
              <a:path w="1106928" h="823152">
                <a:moveTo>
                  <a:pt x="0" y="0"/>
                </a:moveTo>
                <a:lnTo>
                  <a:pt x="1106929" y="0"/>
                </a:lnTo>
                <a:lnTo>
                  <a:pt x="1106929" y="823152"/>
                </a:lnTo>
                <a:lnTo>
                  <a:pt x="0" y="8231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ja-JP" altLang="en-US"/>
          </a:p>
        </p:txBody>
      </p:sp>
      <p:grpSp>
        <p:nvGrpSpPr>
          <p:cNvPr id="8" name="Group 8"/>
          <p:cNvGrpSpPr/>
          <p:nvPr/>
        </p:nvGrpSpPr>
        <p:grpSpPr>
          <a:xfrm>
            <a:off x="1673227" y="2414817"/>
            <a:ext cx="504549" cy="331110"/>
            <a:chOff x="0" y="0"/>
            <a:chExt cx="812800" cy="533400"/>
          </a:xfrm>
        </p:grpSpPr>
        <p:sp>
          <p:nvSpPr>
            <p:cNvPr id="9" name="Freeform 9"/>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1CACEA"/>
            </a:solidFill>
          </p:spPr>
          <p:txBody>
            <a:bodyPr/>
            <a:lstStyle/>
            <a:p>
              <a:endParaRPr lang="ja-JP" altLang="en-US"/>
            </a:p>
          </p:txBody>
        </p:sp>
        <p:sp>
          <p:nvSpPr>
            <p:cNvPr id="10" name="TextBox 10"/>
            <p:cNvSpPr txBox="1"/>
            <p:nvPr/>
          </p:nvSpPr>
          <p:spPr>
            <a:xfrm>
              <a:off x="38100" y="50800"/>
              <a:ext cx="736600" cy="406400"/>
            </a:xfrm>
            <a:prstGeom prst="rect">
              <a:avLst/>
            </a:prstGeom>
          </p:spPr>
          <p:txBody>
            <a:bodyPr lIns="50800" tIns="50800" rIns="50800" bIns="50800" rtlCol="0" anchor="ctr"/>
            <a:lstStyle/>
            <a:p>
              <a:pPr algn="ctr">
                <a:lnSpc>
                  <a:spcPts val="1960"/>
                </a:lnSpc>
              </a:pPr>
              <a:endParaRPr/>
            </a:p>
          </p:txBody>
        </p:sp>
      </p:grpSp>
      <p:grpSp>
        <p:nvGrpSpPr>
          <p:cNvPr id="11" name="Group 11"/>
          <p:cNvGrpSpPr/>
          <p:nvPr/>
        </p:nvGrpSpPr>
        <p:grpSpPr>
          <a:xfrm>
            <a:off x="273050" y="3551097"/>
            <a:ext cx="7055811" cy="1119466"/>
            <a:chOff x="0" y="0"/>
            <a:chExt cx="2431590" cy="401192"/>
          </a:xfrm>
        </p:grpSpPr>
        <p:sp>
          <p:nvSpPr>
            <p:cNvPr id="12" name="Freeform 12"/>
            <p:cNvSpPr/>
            <p:nvPr/>
          </p:nvSpPr>
          <p:spPr>
            <a:xfrm>
              <a:off x="0" y="0"/>
              <a:ext cx="2431590" cy="401192"/>
            </a:xfrm>
            <a:custGeom>
              <a:avLst/>
              <a:gdLst/>
              <a:ahLst/>
              <a:cxnLst/>
              <a:rect l="l" t="t" r="r" b="b"/>
              <a:pathLst>
                <a:path w="2431590" h="401192">
                  <a:moveTo>
                    <a:pt x="14833" y="0"/>
                  </a:moveTo>
                  <a:lnTo>
                    <a:pt x="2416757" y="0"/>
                  </a:lnTo>
                  <a:cubicBezTo>
                    <a:pt x="2424949" y="0"/>
                    <a:pt x="2431590" y="6641"/>
                    <a:pt x="2431590" y="14833"/>
                  </a:cubicBezTo>
                  <a:lnTo>
                    <a:pt x="2431590" y="386358"/>
                  </a:lnTo>
                  <a:cubicBezTo>
                    <a:pt x="2431590" y="394550"/>
                    <a:pt x="2424949" y="401192"/>
                    <a:pt x="2416757" y="401192"/>
                  </a:cubicBezTo>
                  <a:lnTo>
                    <a:pt x="14833" y="401192"/>
                  </a:lnTo>
                  <a:cubicBezTo>
                    <a:pt x="10899" y="401192"/>
                    <a:pt x="7126" y="399629"/>
                    <a:pt x="4345" y="396847"/>
                  </a:cubicBezTo>
                  <a:cubicBezTo>
                    <a:pt x="1563" y="394065"/>
                    <a:pt x="0" y="390292"/>
                    <a:pt x="0" y="386358"/>
                  </a:cubicBezTo>
                  <a:lnTo>
                    <a:pt x="0" y="14833"/>
                  </a:lnTo>
                  <a:cubicBezTo>
                    <a:pt x="0" y="10899"/>
                    <a:pt x="1563" y="7126"/>
                    <a:pt x="4345" y="4345"/>
                  </a:cubicBezTo>
                  <a:cubicBezTo>
                    <a:pt x="7126" y="1563"/>
                    <a:pt x="10899" y="0"/>
                    <a:pt x="14833" y="0"/>
                  </a:cubicBezTo>
                  <a:close/>
                </a:path>
              </a:pathLst>
            </a:custGeom>
            <a:solidFill>
              <a:srgbClr val="FFFFFF"/>
            </a:solidFill>
          </p:spPr>
          <p:txBody>
            <a:bodyPr/>
            <a:lstStyle/>
            <a:p>
              <a:endParaRPr lang="ja-JP" altLang="en-US"/>
            </a:p>
          </p:txBody>
        </p:sp>
        <p:sp>
          <p:nvSpPr>
            <p:cNvPr id="13" name="TextBox 13"/>
            <p:cNvSpPr txBox="1"/>
            <p:nvPr/>
          </p:nvSpPr>
          <p:spPr>
            <a:xfrm>
              <a:off x="0" y="-38100"/>
              <a:ext cx="2431590" cy="439292"/>
            </a:xfrm>
            <a:prstGeom prst="rect">
              <a:avLst/>
            </a:prstGeom>
          </p:spPr>
          <p:txBody>
            <a:bodyPr lIns="50800" tIns="50800" rIns="50800" bIns="50800" rtlCol="0" anchor="ctr"/>
            <a:lstStyle/>
            <a:p>
              <a:pPr algn="ctr">
                <a:lnSpc>
                  <a:spcPts val="1960"/>
                </a:lnSpc>
              </a:pPr>
              <a:endParaRPr/>
            </a:p>
          </p:txBody>
        </p:sp>
      </p:grpSp>
      <p:grpSp>
        <p:nvGrpSpPr>
          <p:cNvPr id="14" name="Group 14"/>
          <p:cNvGrpSpPr/>
          <p:nvPr/>
        </p:nvGrpSpPr>
        <p:grpSpPr>
          <a:xfrm>
            <a:off x="1673227" y="3604101"/>
            <a:ext cx="504549" cy="331110"/>
            <a:chOff x="0" y="0"/>
            <a:chExt cx="812800" cy="533400"/>
          </a:xfrm>
        </p:grpSpPr>
        <p:sp>
          <p:nvSpPr>
            <p:cNvPr id="15" name="Freeform 15"/>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1CACEA"/>
            </a:solidFill>
          </p:spPr>
          <p:txBody>
            <a:bodyPr/>
            <a:lstStyle/>
            <a:p>
              <a:endParaRPr lang="ja-JP" altLang="en-US"/>
            </a:p>
          </p:txBody>
        </p:sp>
        <p:sp>
          <p:nvSpPr>
            <p:cNvPr id="16" name="TextBox 16"/>
            <p:cNvSpPr txBox="1"/>
            <p:nvPr/>
          </p:nvSpPr>
          <p:spPr>
            <a:xfrm>
              <a:off x="38100" y="50800"/>
              <a:ext cx="736600" cy="406400"/>
            </a:xfrm>
            <a:prstGeom prst="rect">
              <a:avLst/>
            </a:prstGeom>
          </p:spPr>
          <p:txBody>
            <a:bodyPr lIns="50800" tIns="50800" rIns="50800" bIns="50800" rtlCol="0" anchor="ctr"/>
            <a:lstStyle/>
            <a:p>
              <a:pPr algn="ctr">
                <a:lnSpc>
                  <a:spcPts val="1960"/>
                </a:lnSpc>
              </a:pPr>
              <a:endParaRPr/>
            </a:p>
          </p:txBody>
        </p:sp>
      </p:grpSp>
      <p:grpSp>
        <p:nvGrpSpPr>
          <p:cNvPr id="17" name="Group 17"/>
          <p:cNvGrpSpPr/>
          <p:nvPr/>
        </p:nvGrpSpPr>
        <p:grpSpPr>
          <a:xfrm>
            <a:off x="273051" y="4789344"/>
            <a:ext cx="7055812" cy="1301643"/>
            <a:chOff x="0" y="0"/>
            <a:chExt cx="2431590" cy="401192"/>
          </a:xfrm>
        </p:grpSpPr>
        <p:sp>
          <p:nvSpPr>
            <p:cNvPr id="18" name="Freeform 18"/>
            <p:cNvSpPr/>
            <p:nvPr/>
          </p:nvSpPr>
          <p:spPr>
            <a:xfrm>
              <a:off x="0" y="0"/>
              <a:ext cx="2431590" cy="401192"/>
            </a:xfrm>
            <a:custGeom>
              <a:avLst/>
              <a:gdLst/>
              <a:ahLst/>
              <a:cxnLst/>
              <a:rect l="l" t="t" r="r" b="b"/>
              <a:pathLst>
                <a:path w="2431590" h="401192">
                  <a:moveTo>
                    <a:pt x="14833" y="0"/>
                  </a:moveTo>
                  <a:lnTo>
                    <a:pt x="2416757" y="0"/>
                  </a:lnTo>
                  <a:cubicBezTo>
                    <a:pt x="2424949" y="0"/>
                    <a:pt x="2431590" y="6641"/>
                    <a:pt x="2431590" y="14833"/>
                  </a:cubicBezTo>
                  <a:lnTo>
                    <a:pt x="2431590" y="386358"/>
                  </a:lnTo>
                  <a:cubicBezTo>
                    <a:pt x="2431590" y="394550"/>
                    <a:pt x="2424949" y="401192"/>
                    <a:pt x="2416757" y="401192"/>
                  </a:cubicBezTo>
                  <a:lnTo>
                    <a:pt x="14833" y="401192"/>
                  </a:lnTo>
                  <a:cubicBezTo>
                    <a:pt x="10899" y="401192"/>
                    <a:pt x="7126" y="399629"/>
                    <a:pt x="4345" y="396847"/>
                  </a:cubicBezTo>
                  <a:cubicBezTo>
                    <a:pt x="1563" y="394065"/>
                    <a:pt x="0" y="390292"/>
                    <a:pt x="0" y="386358"/>
                  </a:cubicBezTo>
                  <a:lnTo>
                    <a:pt x="0" y="14833"/>
                  </a:lnTo>
                  <a:cubicBezTo>
                    <a:pt x="0" y="10899"/>
                    <a:pt x="1563" y="7126"/>
                    <a:pt x="4345" y="4345"/>
                  </a:cubicBezTo>
                  <a:cubicBezTo>
                    <a:pt x="7126" y="1563"/>
                    <a:pt x="10899" y="0"/>
                    <a:pt x="14833" y="0"/>
                  </a:cubicBezTo>
                  <a:close/>
                </a:path>
              </a:pathLst>
            </a:custGeom>
            <a:solidFill>
              <a:srgbClr val="FFFFFF"/>
            </a:solidFill>
          </p:spPr>
          <p:txBody>
            <a:bodyPr/>
            <a:lstStyle/>
            <a:p>
              <a:endParaRPr lang="ja-JP" altLang="en-US"/>
            </a:p>
          </p:txBody>
        </p:sp>
        <p:sp>
          <p:nvSpPr>
            <p:cNvPr id="19" name="TextBox 19"/>
            <p:cNvSpPr txBox="1"/>
            <p:nvPr/>
          </p:nvSpPr>
          <p:spPr>
            <a:xfrm>
              <a:off x="0" y="-38100"/>
              <a:ext cx="2431590" cy="439292"/>
            </a:xfrm>
            <a:prstGeom prst="rect">
              <a:avLst/>
            </a:prstGeom>
          </p:spPr>
          <p:txBody>
            <a:bodyPr lIns="50800" tIns="50800" rIns="50800" bIns="50800" rtlCol="0" anchor="ctr"/>
            <a:lstStyle/>
            <a:p>
              <a:pPr algn="ctr">
                <a:lnSpc>
                  <a:spcPts val="1960"/>
                </a:lnSpc>
              </a:pPr>
              <a:endParaRPr/>
            </a:p>
          </p:txBody>
        </p:sp>
      </p:grpSp>
      <p:grpSp>
        <p:nvGrpSpPr>
          <p:cNvPr id="20" name="Group 20"/>
          <p:cNvGrpSpPr/>
          <p:nvPr/>
        </p:nvGrpSpPr>
        <p:grpSpPr>
          <a:xfrm>
            <a:off x="1673227" y="4797962"/>
            <a:ext cx="504549" cy="331110"/>
            <a:chOff x="0" y="0"/>
            <a:chExt cx="812800" cy="533400"/>
          </a:xfrm>
        </p:grpSpPr>
        <p:sp>
          <p:nvSpPr>
            <p:cNvPr id="21" name="Freeform 21"/>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1CACEA"/>
            </a:solidFill>
          </p:spPr>
          <p:txBody>
            <a:bodyPr/>
            <a:lstStyle/>
            <a:p>
              <a:endParaRPr lang="ja-JP" altLang="en-US"/>
            </a:p>
          </p:txBody>
        </p:sp>
        <p:sp>
          <p:nvSpPr>
            <p:cNvPr id="22" name="TextBox 22"/>
            <p:cNvSpPr txBox="1"/>
            <p:nvPr/>
          </p:nvSpPr>
          <p:spPr>
            <a:xfrm>
              <a:off x="38100" y="50800"/>
              <a:ext cx="736600" cy="406400"/>
            </a:xfrm>
            <a:prstGeom prst="rect">
              <a:avLst/>
            </a:prstGeom>
          </p:spPr>
          <p:txBody>
            <a:bodyPr lIns="50800" tIns="50800" rIns="50800" bIns="50800" rtlCol="0" anchor="ctr"/>
            <a:lstStyle/>
            <a:p>
              <a:pPr algn="ctr">
                <a:lnSpc>
                  <a:spcPts val="1960"/>
                </a:lnSpc>
              </a:pPr>
              <a:endParaRPr/>
            </a:p>
          </p:txBody>
        </p:sp>
      </p:grpSp>
      <p:grpSp>
        <p:nvGrpSpPr>
          <p:cNvPr id="23" name="Group 23"/>
          <p:cNvGrpSpPr/>
          <p:nvPr/>
        </p:nvGrpSpPr>
        <p:grpSpPr>
          <a:xfrm>
            <a:off x="273050" y="6218097"/>
            <a:ext cx="7055812" cy="1420879"/>
            <a:chOff x="0" y="0"/>
            <a:chExt cx="2431590" cy="401192"/>
          </a:xfrm>
        </p:grpSpPr>
        <p:sp>
          <p:nvSpPr>
            <p:cNvPr id="24" name="Freeform 24"/>
            <p:cNvSpPr/>
            <p:nvPr/>
          </p:nvSpPr>
          <p:spPr>
            <a:xfrm>
              <a:off x="0" y="0"/>
              <a:ext cx="2431590" cy="401192"/>
            </a:xfrm>
            <a:custGeom>
              <a:avLst/>
              <a:gdLst/>
              <a:ahLst/>
              <a:cxnLst/>
              <a:rect l="l" t="t" r="r" b="b"/>
              <a:pathLst>
                <a:path w="2431590" h="401192">
                  <a:moveTo>
                    <a:pt x="14833" y="0"/>
                  </a:moveTo>
                  <a:lnTo>
                    <a:pt x="2416757" y="0"/>
                  </a:lnTo>
                  <a:cubicBezTo>
                    <a:pt x="2424949" y="0"/>
                    <a:pt x="2431590" y="6641"/>
                    <a:pt x="2431590" y="14833"/>
                  </a:cubicBezTo>
                  <a:lnTo>
                    <a:pt x="2431590" y="386358"/>
                  </a:lnTo>
                  <a:cubicBezTo>
                    <a:pt x="2431590" y="394550"/>
                    <a:pt x="2424949" y="401192"/>
                    <a:pt x="2416757" y="401192"/>
                  </a:cubicBezTo>
                  <a:lnTo>
                    <a:pt x="14833" y="401192"/>
                  </a:lnTo>
                  <a:cubicBezTo>
                    <a:pt x="10899" y="401192"/>
                    <a:pt x="7126" y="399629"/>
                    <a:pt x="4345" y="396847"/>
                  </a:cubicBezTo>
                  <a:cubicBezTo>
                    <a:pt x="1563" y="394065"/>
                    <a:pt x="0" y="390292"/>
                    <a:pt x="0" y="386358"/>
                  </a:cubicBezTo>
                  <a:lnTo>
                    <a:pt x="0" y="14833"/>
                  </a:lnTo>
                  <a:cubicBezTo>
                    <a:pt x="0" y="10899"/>
                    <a:pt x="1563" y="7126"/>
                    <a:pt x="4345" y="4345"/>
                  </a:cubicBezTo>
                  <a:cubicBezTo>
                    <a:pt x="7126" y="1563"/>
                    <a:pt x="10899" y="0"/>
                    <a:pt x="14833" y="0"/>
                  </a:cubicBezTo>
                  <a:close/>
                </a:path>
              </a:pathLst>
            </a:custGeom>
            <a:solidFill>
              <a:srgbClr val="FFFFFF"/>
            </a:solidFill>
          </p:spPr>
          <p:txBody>
            <a:bodyPr/>
            <a:lstStyle/>
            <a:p>
              <a:endParaRPr lang="ja-JP" altLang="en-US"/>
            </a:p>
          </p:txBody>
        </p:sp>
        <p:sp>
          <p:nvSpPr>
            <p:cNvPr id="25" name="TextBox 25"/>
            <p:cNvSpPr txBox="1"/>
            <p:nvPr/>
          </p:nvSpPr>
          <p:spPr>
            <a:xfrm>
              <a:off x="0" y="-38100"/>
              <a:ext cx="2431590" cy="439292"/>
            </a:xfrm>
            <a:prstGeom prst="rect">
              <a:avLst/>
            </a:prstGeom>
          </p:spPr>
          <p:txBody>
            <a:bodyPr lIns="50800" tIns="50800" rIns="50800" bIns="50800" rtlCol="0" anchor="ctr"/>
            <a:lstStyle/>
            <a:p>
              <a:pPr algn="ctr">
                <a:lnSpc>
                  <a:spcPts val="1960"/>
                </a:lnSpc>
              </a:pPr>
              <a:endParaRPr/>
            </a:p>
          </p:txBody>
        </p:sp>
      </p:grpSp>
      <p:grpSp>
        <p:nvGrpSpPr>
          <p:cNvPr id="26" name="Group 26"/>
          <p:cNvGrpSpPr/>
          <p:nvPr/>
        </p:nvGrpSpPr>
        <p:grpSpPr>
          <a:xfrm>
            <a:off x="1682600" y="6267988"/>
            <a:ext cx="504549" cy="331110"/>
            <a:chOff x="0" y="0"/>
            <a:chExt cx="812800" cy="533400"/>
          </a:xfrm>
        </p:grpSpPr>
        <p:sp>
          <p:nvSpPr>
            <p:cNvPr id="27" name="Freeform 27"/>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1CACEA"/>
            </a:solidFill>
          </p:spPr>
          <p:txBody>
            <a:bodyPr/>
            <a:lstStyle/>
            <a:p>
              <a:endParaRPr lang="ja-JP" altLang="en-US"/>
            </a:p>
          </p:txBody>
        </p:sp>
        <p:sp>
          <p:nvSpPr>
            <p:cNvPr id="28" name="TextBox 28"/>
            <p:cNvSpPr txBox="1"/>
            <p:nvPr/>
          </p:nvSpPr>
          <p:spPr>
            <a:xfrm>
              <a:off x="38100" y="50800"/>
              <a:ext cx="736600" cy="406400"/>
            </a:xfrm>
            <a:prstGeom prst="rect">
              <a:avLst/>
            </a:prstGeom>
          </p:spPr>
          <p:txBody>
            <a:bodyPr lIns="50800" tIns="50800" rIns="50800" bIns="50800" rtlCol="0" anchor="ctr"/>
            <a:lstStyle/>
            <a:p>
              <a:pPr algn="ctr">
                <a:lnSpc>
                  <a:spcPts val="1960"/>
                </a:lnSpc>
              </a:pPr>
              <a:endParaRPr/>
            </a:p>
          </p:txBody>
        </p:sp>
      </p:grpSp>
      <p:grpSp>
        <p:nvGrpSpPr>
          <p:cNvPr id="29" name="Group 29"/>
          <p:cNvGrpSpPr/>
          <p:nvPr/>
        </p:nvGrpSpPr>
        <p:grpSpPr>
          <a:xfrm>
            <a:off x="273051" y="7702322"/>
            <a:ext cx="7055811" cy="1119466"/>
            <a:chOff x="0" y="0"/>
            <a:chExt cx="2431590" cy="401192"/>
          </a:xfrm>
        </p:grpSpPr>
        <p:sp>
          <p:nvSpPr>
            <p:cNvPr id="30" name="Freeform 30"/>
            <p:cNvSpPr/>
            <p:nvPr/>
          </p:nvSpPr>
          <p:spPr>
            <a:xfrm>
              <a:off x="0" y="0"/>
              <a:ext cx="2431590" cy="401192"/>
            </a:xfrm>
            <a:custGeom>
              <a:avLst/>
              <a:gdLst/>
              <a:ahLst/>
              <a:cxnLst/>
              <a:rect l="l" t="t" r="r" b="b"/>
              <a:pathLst>
                <a:path w="2431590" h="401192">
                  <a:moveTo>
                    <a:pt x="14833" y="0"/>
                  </a:moveTo>
                  <a:lnTo>
                    <a:pt x="2416757" y="0"/>
                  </a:lnTo>
                  <a:cubicBezTo>
                    <a:pt x="2424949" y="0"/>
                    <a:pt x="2431590" y="6641"/>
                    <a:pt x="2431590" y="14833"/>
                  </a:cubicBezTo>
                  <a:lnTo>
                    <a:pt x="2431590" y="386358"/>
                  </a:lnTo>
                  <a:cubicBezTo>
                    <a:pt x="2431590" y="394550"/>
                    <a:pt x="2424949" y="401192"/>
                    <a:pt x="2416757" y="401192"/>
                  </a:cubicBezTo>
                  <a:lnTo>
                    <a:pt x="14833" y="401192"/>
                  </a:lnTo>
                  <a:cubicBezTo>
                    <a:pt x="10899" y="401192"/>
                    <a:pt x="7126" y="399629"/>
                    <a:pt x="4345" y="396847"/>
                  </a:cubicBezTo>
                  <a:cubicBezTo>
                    <a:pt x="1563" y="394065"/>
                    <a:pt x="0" y="390292"/>
                    <a:pt x="0" y="386358"/>
                  </a:cubicBezTo>
                  <a:lnTo>
                    <a:pt x="0" y="14833"/>
                  </a:lnTo>
                  <a:cubicBezTo>
                    <a:pt x="0" y="10899"/>
                    <a:pt x="1563" y="7126"/>
                    <a:pt x="4345" y="4345"/>
                  </a:cubicBezTo>
                  <a:cubicBezTo>
                    <a:pt x="7126" y="1563"/>
                    <a:pt x="10899" y="0"/>
                    <a:pt x="14833" y="0"/>
                  </a:cubicBezTo>
                  <a:close/>
                </a:path>
              </a:pathLst>
            </a:custGeom>
            <a:solidFill>
              <a:srgbClr val="FFFFFF"/>
            </a:solidFill>
          </p:spPr>
          <p:txBody>
            <a:bodyPr/>
            <a:lstStyle/>
            <a:p>
              <a:endParaRPr lang="ja-JP" altLang="en-US"/>
            </a:p>
          </p:txBody>
        </p:sp>
        <p:sp>
          <p:nvSpPr>
            <p:cNvPr id="31" name="TextBox 31"/>
            <p:cNvSpPr txBox="1"/>
            <p:nvPr/>
          </p:nvSpPr>
          <p:spPr>
            <a:xfrm>
              <a:off x="0" y="-38100"/>
              <a:ext cx="2431590" cy="439292"/>
            </a:xfrm>
            <a:prstGeom prst="rect">
              <a:avLst/>
            </a:prstGeom>
          </p:spPr>
          <p:txBody>
            <a:bodyPr lIns="50800" tIns="50800" rIns="50800" bIns="50800" rtlCol="0" anchor="ctr"/>
            <a:lstStyle/>
            <a:p>
              <a:pPr algn="ctr">
                <a:lnSpc>
                  <a:spcPts val="1960"/>
                </a:lnSpc>
              </a:pPr>
              <a:endParaRPr/>
            </a:p>
          </p:txBody>
        </p:sp>
      </p:grpSp>
      <p:grpSp>
        <p:nvGrpSpPr>
          <p:cNvPr id="32" name="Group 32"/>
          <p:cNvGrpSpPr/>
          <p:nvPr/>
        </p:nvGrpSpPr>
        <p:grpSpPr>
          <a:xfrm>
            <a:off x="1673227" y="7752363"/>
            <a:ext cx="504549" cy="331110"/>
            <a:chOff x="0" y="0"/>
            <a:chExt cx="812800" cy="533400"/>
          </a:xfrm>
        </p:grpSpPr>
        <p:sp>
          <p:nvSpPr>
            <p:cNvPr id="33" name="Freeform 33"/>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1CACEA"/>
            </a:solidFill>
          </p:spPr>
          <p:txBody>
            <a:bodyPr/>
            <a:lstStyle/>
            <a:p>
              <a:endParaRPr lang="ja-JP" altLang="en-US"/>
            </a:p>
          </p:txBody>
        </p:sp>
        <p:sp>
          <p:nvSpPr>
            <p:cNvPr id="34" name="TextBox 34"/>
            <p:cNvSpPr txBox="1"/>
            <p:nvPr/>
          </p:nvSpPr>
          <p:spPr>
            <a:xfrm>
              <a:off x="38100" y="50800"/>
              <a:ext cx="736600" cy="406400"/>
            </a:xfrm>
            <a:prstGeom prst="rect">
              <a:avLst/>
            </a:prstGeom>
          </p:spPr>
          <p:txBody>
            <a:bodyPr lIns="50800" tIns="50800" rIns="50800" bIns="50800" rtlCol="0" anchor="ctr"/>
            <a:lstStyle/>
            <a:p>
              <a:pPr algn="ctr">
                <a:lnSpc>
                  <a:spcPts val="1960"/>
                </a:lnSpc>
              </a:pPr>
              <a:endParaRPr/>
            </a:p>
          </p:txBody>
        </p:sp>
      </p:grpSp>
      <p:grpSp>
        <p:nvGrpSpPr>
          <p:cNvPr id="35" name="Group 35"/>
          <p:cNvGrpSpPr/>
          <p:nvPr/>
        </p:nvGrpSpPr>
        <p:grpSpPr>
          <a:xfrm>
            <a:off x="273050" y="8921522"/>
            <a:ext cx="7055811" cy="1225778"/>
            <a:chOff x="0" y="0"/>
            <a:chExt cx="2431590" cy="401192"/>
          </a:xfrm>
        </p:grpSpPr>
        <p:sp>
          <p:nvSpPr>
            <p:cNvPr id="36" name="Freeform 36"/>
            <p:cNvSpPr/>
            <p:nvPr/>
          </p:nvSpPr>
          <p:spPr>
            <a:xfrm>
              <a:off x="0" y="0"/>
              <a:ext cx="2431590" cy="401192"/>
            </a:xfrm>
            <a:custGeom>
              <a:avLst/>
              <a:gdLst/>
              <a:ahLst/>
              <a:cxnLst/>
              <a:rect l="l" t="t" r="r" b="b"/>
              <a:pathLst>
                <a:path w="2431590" h="401192">
                  <a:moveTo>
                    <a:pt x="14833" y="0"/>
                  </a:moveTo>
                  <a:lnTo>
                    <a:pt x="2416757" y="0"/>
                  </a:lnTo>
                  <a:cubicBezTo>
                    <a:pt x="2424949" y="0"/>
                    <a:pt x="2431590" y="6641"/>
                    <a:pt x="2431590" y="14833"/>
                  </a:cubicBezTo>
                  <a:lnTo>
                    <a:pt x="2431590" y="386358"/>
                  </a:lnTo>
                  <a:cubicBezTo>
                    <a:pt x="2431590" y="394550"/>
                    <a:pt x="2424949" y="401192"/>
                    <a:pt x="2416757" y="401192"/>
                  </a:cubicBezTo>
                  <a:lnTo>
                    <a:pt x="14833" y="401192"/>
                  </a:lnTo>
                  <a:cubicBezTo>
                    <a:pt x="10899" y="401192"/>
                    <a:pt x="7126" y="399629"/>
                    <a:pt x="4345" y="396847"/>
                  </a:cubicBezTo>
                  <a:cubicBezTo>
                    <a:pt x="1563" y="394065"/>
                    <a:pt x="0" y="390292"/>
                    <a:pt x="0" y="386358"/>
                  </a:cubicBezTo>
                  <a:lnTo>
                    <a:pt x="0" y="14833"/>
                  </a:lnTo>
                  <a:cubicBezTo>
                    <a:pt x="0" y="10899"/>
                    <a:pt x="1563" y="7126"/>
                    <a:pt x="4345" y="4345"/>
                  </a:cubicBezTo>
                  <a:cubicBezTo>
                    <a:pt x="7126" y="1563"/>
                    <a:pt x="10899" y="0"/>
                    <a:pt x="14833" y="0"/>
                  </a:cubicBezTo>
                  <a:close/>
                </a:path>
              </a:pathLst>
            </a:custGeom>
            <a:solidFill>
              <a:srgbClr val="FFFFFF"/>
            </a:solidFill>
          </p:spPr>
          <p:txBody>
            <a:bodyPr/>
            <a:lstStyle/>
            <a:p>
              <a:endParaRPr lang="ja-JP" altLang="en-US"/>
            </a:p>
          </p:txBody>
        </p:sp>
        <p:sp>
          <p:nvSpPr>
            <p:cNvPr id="37" name="TextBox 37"/>
            <p:cNvSpPr txBox="1"/>
            <p:nvPr/>
          </p:nvSpPr>
          <p:spPr>
            <a:xfrm>
              <a:off x="0" y="-38100"/>
              <a:ext cx="2431590" cy="439292"/>
            </a:xfrm>
            <a:prstGeom prst="rect">
              <a:avLst/>
            </a:prstGeom>
          </p:spPr>
          <p:txBody>
            <a:bodyPr lIns="50800" tIns="50800" rIns="50800" bIns="50800" rtlCol="0" anchor="ctr"/>
            <a:lstStyle/>
            <a:p>
              <a:pPr algn="ctr">
                <a:lnSpc>
                  <a:spcPts val="1960"/>
                </a:lnSpc>
              </a:pPr>
              <a:endParaRPr/>
            </a:p>
          </p:txBody>
        </p:sp>
      </p:grpSp>
      <p:grpSp>
        <p:nvGrpSpPr>
          <p:cNvPr id="38" name="Group 38"/>
          <p:cNvGrpSpPr/>
          <p:nvPr/>
        </p:nvGrpSpPr>
        <p:grpSpPr>
          <a:xfrm>
            <a:off x="1673227" y="9030103"/>
            <a:ext cx="504549" cy="331110"/>
            <a:chOff x="0" y="0"/>
            <a:chExt cx="812800" cy="533400"/>
          </a:xfrm>
        </p:grpSpPr>
        <p:sp>
          <p:nvSpPr>
            <p:cNvPr id="39" name="Freeform 39"/>
            <p:cNvSpPr/>
            <p:nvPr/>
          </p:nvSpPr>
          <p:spPr>
            <a:xfrm>
              <a:off x="0" y="0"/>
              <a:ext cx="827989" cy="537638"/>
            </a:xfrm>
            <a:custGeom>
              <a:avLst/>
              <a:gdLst/>
              <a:ahLst/>
              <a:cxnLst/>
              <a:rect l="l" t="t" r="r" b="b"/>
              <a:pathLst>
                <a:path w="827989" h="537638">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1CACEA"/>
            </a:solidFill>
          </p:spPr>
          <p:txBody>
            <a:bodyPr/>
            <a:lstStyle/>
            <a:p>
              <a:endParaRPr lang="ja-JP" altLang="en-US"/>
            </a:p>
          </p:txBody>
        </p:sp>
        <p:sp>
          <p:nvSpPr>
            <p:cNvPr id="40" name="TextBox 40"/>
            <p:cNvSpPr txBox="1"/>
            <p:nvPr/>
          </p:nvSpPr>
          <p:spPr>
            <a:xfrm>
              <a:off x="38100" y="50800"/>
              <a:ext cx="736600" cy="406400"/>
            </a:xfrm>
            <a:prstGeom prst="rect">
              <a:avLst/>
            </a:prstGeom>
          </p:spPr>
          <p:txBody>
            <a:bodyPr lIns="50800" tIns="50800" rIns="50800" bIns="50800" rtlCol="0" anchor="ctr"/>
            <a:lstStyle/>
            <a:p>
              <a:pPr algn="ctr">
                <a:lnSpc>
                  <a:spcPts val="1960"/>
                </a:lnSpc>
              </a:pPr>
              <a:endParaRPr/>
            </a:p>
          </p:txBody>
        </p:sp>
      </p:grpSp>
      <p:sp>
        <p:nvSpPr>
          <p:cNvPr id="41" name="Freeform 41"/>
          <p:cNvSpPr/>
          <p:nvPr/>
        </p:nvSpPr>
        <p:spPr>
          <a:xfrm>
            <a:off x="531461" y="9030103"/>
            <a:ext cx="892016" cy="888671"/>
          </a:xfrm>
          <a:custGeom>
            <a:avLst/>
            <a:gdLst/>
            <a:ahLst/>
            <a:cxnLst/>
            <a:rect l="l" t="t" r="r" b="b"/>
            <a:pathLst>
              <a:path w="892016" h="888671">
                <a:moveTo>
                  <a:pt x="0" y="0"/>
                </a:moveTo>
                <a:lnTo>
                  <a:pt x="892015" y="0"/>
                </a:lnTo>
                <a:lnTo>
                  <a:pt x="892015" y="888671"/>
                </a:lnTo>
                <a:lnTo>
                  <a:pt x="0" y="888671"/>
                </a:lnTo>
                <a:lnTo>
                  <a:pt x="0" y="0"/>
                </a:lnTo>
                <a:close/>
              </a:path>
            </a:pathLst>
          </a:custGeom>
          <a:blipFill>
            <a:blip r:embed="rId7"/>
            <a:stretch>
              <a:fillRect/>
            </a:stretch>
          </a:blipFill>
        </p:spPr>
        <p:txBody>
          <a:bodyPr/>
          <a:lstStyle/>
          <a:p>
            <a:endParaRPr lang="ja-JP" altLang="en-US"/>
          </a:p>
        </p:txBody>
      </p:sp>
      <p:sp>
        <p:nvSpPr>
          <p:cNvPr id="42" name="Freeform 42"/>
          <p:cNvSpPr/>
          <p:nvPr/>
        </p:nvSpPr>
        <p:spPr>
          <a:xfrm>
            <a:off x="424005" y="4919654"/>
            <a:ext cx="1086873" cy="940639"/>
          </a:xfrm>
          <a:custGeom>
            <a:avLst/>
            <a:gdLst/>
            <a:ahLst/>
            <a:cxnLst/>
            <a:rect l="l" t="t" r="r" b="b"/>
            <a:pathLst>
              <a:path w="1086873" h="940639">
                <a:moveTo>
                  <a:pt x="0" y="0"/>
                </a:moveTo>
                <a:lnTo>
                  <a:pt x="1086873" y="0"/>
                </a:lnTo>
                <a:lnTo>
                  <a:pt x="1086873" y="940639"/>
                </a:lnTo>
                <a:lnTo>
                  <a:pt x="0" y="94063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ja-JP" altLang="en-US"/>
          </a:p>
        </p:txBody>
      </p:sp>
      <p:sp>
        <p:nvSpPr>
          <p:cNvPr id="43" name="Freeform 43"/>
          <p:cNvSpPr/>
          <p:nvPr/>
        </p:nvSpPr>
        <p:spPr>
          <a:xfrm>
            <a:off x="440707" y="3654779"/>
            <a:ext cx="988279" cy="936394"/>
          </a:xfrm>
          <a:custGeom>
            <a:avLst/>
            <a:gdLst/>
            <a:ahLst/>
            <a:cxnLst/>
            <a:rect l="l" t="t" r="r" b="b"/>
            <a:pathLst>
              <a:path w="988279" h="936394">
                <a:moveTo>
                  <a:pt x="0" y="0"/>
                </a:moveTo>
                <a:lnTo>
                  <a:pt x="988279" y="0"/>
                </a:lnTo>
                <a:lnTo>
                  <a:pt x="988279" y="936394"/>
                </a:lnTo>
                <a:lnTo>
                  <a:pt x="0" y="93639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ja-JP" altLang="en-US" dirty="0"/>
          </a:p>
        </p:txBody>
      </p:sp>
      <p:sp>
        <p:nvSpPr>
          <p:cNvPr id="44" name="Freeform 44"/>
          <p:cNvSpPr/>
          <p:nvPr/>
        </p:nvSpPr>
        <p:spPr>
          <a:xfrm>
            <a:off x="468849" y="7811121"/>
            <a:ext cx="1024271" cy="875286"/>
          </a:xfrm>
          <a:custGeom>
            <a:avLst/>
            <a:gdLst/>
            <a:ahLst/>
            <a:cxnLst/>
            <a:rect l="l" t="t" r="r" b="b"/>
            <a:pathLst>
              <a:path w="1024271" h="875286">
                <a:moveTo>
                  <a:pt x="0" y="0"/>
                </a:moveTo>
                <a:lnTo>
                  <a:pt x="1024270" y="0"/>
                </a:lnTo>
                <a:lnTo>
                  <a:pt x="1024270" y="875286"/>
                </a:lnTo>
                <a:lnTo>
                  <a:pt x="0" y="87528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ja-JP" altLang="en-US"/>
          </a:p>
        </p:txBody>
      </p:sp>
      <p:sp>
        <p:nvSpPr>
          <p:cNvPr id="45" name="Freeform 45"/>
          <p:cNvSpPr/>
          <p:nvPr/>
        </p:nvSpPr>
        <p:spPr>
          <a:xfrm>
            <a:off x="468268" y="6326679"/>
            <a:ext cx="998346" cy="933000"/>
          </a:xfrm>
          <a:custGeom>
            <a:avLst/>
            <a:gdLst/>
            <a:ahLst/>
            <a:cxnLst/>
            <a:rect l="l" t="t" r="r" b="b"/>
            <a:pathLst>
              <a:path w="998346" h="933000">
                <a:moveTo>
                  <a:pt x="0" y="0"/>
                </a:moveTo>
                <a:lnTo>
                  <a:pt x="998346" y="0"/>
                </a:lnTo>
                <a:lnTo>
                  <a:pt x="998346" y="933000"/>
                </a:lnTo>
                <a:lnTo>
                  <a:pt x="0" y="9330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ja-JP" altLang="en-US"/>
          </a:p>
        </p:txBody>
      </p:sp>
      <p:sp>
        <p:nvSpPr>
          <p:cNvPr id="47" name="TextBox 47"/>
          <p:cNvSpPr txBox="1"/>
          <p:nvPr/>
        </p:nvSpPr>
        <p:spPr>
          <a:xfrm>
            <a:off x="1192095" y="158522"/>
            <a:ext cx="5130320" cy="545149"/>
          </a:xfrm>
          <a:prstGeom prst="rect">
            <a:avLst/>
          </a:prstGeom>
        </p:spPr>
        <p:txBody>
          <a:bodyPr lIns="0" tIns="0" rIns="0" bIns="0" rtlCol="0" anchor="t">
            <a:spAutoFit/>
          </a:bodyPr>
          <a:lstStyle/>
          <a:p>
            <a:pPr algn="l">
              <a:lnSpc>
                <a:spcPts val="4456"/>
              </a:lnSpc>
            </a:pPr>
            <a:r>
              <a:rPr lang="ja-JP" altLang="en-US" sz="3183" b="1" dirty="0">
                <a:solidFill>
                  <a:srgbClr val="FFFFFF"/>
                </a:solidFill>
                <a:latin typeface="M+ Heavy"/>
                <a:ea typeface="M+ Heavy"/>
                <a:cs typeface="M+ Heavy"/>
                <a:sym typeface="M+ Heavy"/>
              </a:rPr>
              <a:t>情報を適切に管理する</a:t>
            </a:r>
            <a:endParaRPr lang="en-US" sz="3183" b="1" dirty="0">
              <a:solidFill>
                <a:srgbClr val="FFFFFF"/>
              </a:solidFill>
              <a:latin typeface="M+ Heavy"/>
              <a:ea typeface="M+ Heavy"/>
              <a:cs typeface="M+ Heavy"/>
              <a:sym typeface="M+ Heavy"/>
            </a:endParaRPr>
          </a:p>
        </p:txBody>
      </p:sp>
      <p:sp>
        <p:nvSpPr>
          <p:cNvPr id="48" name="TextBox 48"/>
          <p:cNvSpPr txBox="1"/>
          <p:nvPr/>
        </p:nvSpPr>
        <p:spPr>
          <a:xfrm rot="20929444">
            <a:off x="80289" y="489120"/>
            <a:ext cx="4494628" cy="924740"/>
          </a:xfrm>
          <a:prstGeom prst="rect">
            <a:avLst/>
          </a:prstGeom>
        </p:spPr>
        <p:txBody>
          <a:bodyPr wrap="square" lIns="0" tIns="0" rIns="0" bIns="0" rtlCol="0" anchor="t">
            <a:spAutoFit/>
          </a:bodyPr>
          <a:lstStyle/>
          <a:p>
            <a:pPr algn="l">
              <a:lnSpc>
                <a:spcPts val="7952"/>
              </a:lnSpc>
            </a:pPr>
            <a:r>
              <a:rPr lang="en-US" altLang="ja-JP" sz="3600" b="1" dirty="0">
                <a:solidFill>
                  <a:srgbClr val="FFFFFF"/>
                </a:solidFill>
                <a:latin typeface="M+ Heavy"/>
                <a:ea typeface="M+ Heavy"/>
                <a:cs typeface="M+ Heavy"/>
                <a:sym typeface="M+ Heavy"/>
              </a:rPr>
              <a:t>Do</a:t>
            </a:r>
            <a:r>
              <a:rPr lang="ja-JP" altLang="en-US" sz="3600" b="1" dirty="0">
                <a:solidFill>
                  <a:srgbClr val="FFFFFF"/>
                </a:solidFill>
                <a:latin typeface="M+ Heavy"/>
                <a:ea typeface="M+ Heavy"/>
                <a:cs typeface="M+ Heavy"/>
                <a:sym typeface="M+ Heavy"/>
              </a:rPr>
              <a:t> </a:t>
            </a:r>
            <a:r>
              <a:rPr lang="en-US" altLang="ja-JP" sz="3600" b="1" dirty="0">
                <a:solidFill>
                  <a:srgbClr val="FFFFFF"/>
                </a:solidFill>
                <a:latin typeface="M+ Heavy"/>
                <a:ea typeface="M+ Heavy"/>
                <a:cs typeface="M+ Heavy"/>
                <a:sym typeface="M+ Heavy"/>
              </a:rPr>
              <a:t>You</a:t>
            </a:r>
            <a:r>
              <a:rPr lang="ja-JP" altLang="en-US" sz="3600" b="1" dirty="0">
                <a:solidFill>
                  <a:srgbClr val="FFFFFF"/>
                </a:solidFill>
                <a:latin typeface="M+ Heavy"/>
                <a:ea typeface="M+ Heavy"/>
                <a:cs typeface="M+ Heavy"/>
                <a:sym typeface="M+ Heavy"/>
              </a:rPr>
              <a:t> </a:t>
            </a:r>
            <a:r>
              <a:rPr lang="en-US" altLang="ja-JP" sz="3600" b="1" dirty="0">
                <a:solidFill>
                  <a:srgbClr val="FFFFFF"/>
                </a:solidFill>
                <a:latin typeface="M+ Heavy"/>
                <a:ea typeface="M+ Heavy"/>
                <a:cs typeface="M+ Heavy"/>
                <a:sym typeface="M+ Heavy"/>
              </a:rPr>
              <a:t>Know?</a:t>
            </a:r>
            <a:endParaRPr lang="en-US" sz="3600" b="1" dirty="0">
              <a:solidFill>
                <a:srgbClr val="FFFFFF"/>
              </a:solidFill>
              <a:latin typeface="M+ Heavy"/>
              <a:ea typeface="M+ Heavy"/>
              <a:cs typeface="M+ Heavy"/>
              <a:sym typeface="M+ Heavy"/>
            </a:endParaRPr>
          </a:p>
        </p:txBody>
      </p:sp>
      <p:sp>
        <p:nvSpPr>
          <p:cNvPr id="49" name="TextBox 49"/>
          <p:cNvSpPr txBox="1"/>
          <p:nvPr/>
        </p:nvSpPr>
        <p:spPr>
          <a:xfrm>
            <a:off x="1437447" y="450757"/>
            <a:ext cx="7170927" cy="1975156"/>
          </a:xfrm>
          <a:prstGeom prst="rect">
            <a:avLst/>
          </a:prstGeom>
        </p:spPr>
        <p:txBody>
          <a:bodyPr wrap="square" lIns="0" tIns="0" rIns="0" bIns="0" rtlCol="0" anchor="t">
            <a:spAutoFit/>
          </a:bodyPr>
          <a:lstStyle/>
          <a:p>
            <a:pPr algn="l">
              <a:lnSpc>
                <a:spcPts val="17638"/>
              </a:lnSpc>
            </a:pPr>
            <a:r>
              <a:rPr lang="ja-JP" altLang="en-US" sz="6000" b="1" dirty="0">
                <a:solidFill>
                  <a:srgbClr val="FFDE59"/>
                </a:solidFill>
                <a:latin typeface="M+ Heavy"/>
                <a:ea typeface="M+ Heavy"/>
                <a:cs typeface="M+ Heavy"/>
                <a:sym typeface="M+ Heavy"/>
              </a:rPr>
              <a:t>ｾｷｭﾘﾃｨ対策基準？</a:t>
            </a:r>
            <a:endParaRPr lang="en-US" sz="6000" b="1" dirty="0">
              <a:solidFill>
                <a:srgbClr val="FFDE59"/>
              </a:solidFill>
              <a:latin typeface="M+ Heavy"/>
              <a:ea typeface="M+ Heavy"/>
              <a:cs typeface="M+ Heavy"/>
              <a:sym typeface="M+ Heavy"/>
            </a:endParaRPr>
          </a:p>
        </p:txBody>
      </p:sp>
      <p:sp>
        <p:nvSpPr>
          <p:cNvPr id="51" name="TextBox 51"/>
          <p:cNvSpPr txBox="1"/>
          <p:nvPr/>
        </p:nvSpPr>
        <p:spPr>
          <a:xfrm>
            <a:off x="1843395" y="2396678"/>
            <a:ext cx="195409" cy="316742"/>
          </a:xfrm>
          <a:prstGeom prst="rect">
            <a:avLst/>
          </a:prstGeom>
        </p:spPr>
        <p:txBody>
          <a:bodyPr lIns="0" tIns="0" rIns="0" bIns="0" rtlCol="0" anchor="t">
            <a:spAutoFit/>
          </a:bodyPr>
          <a:lstStyle/>
          <a:p>
            <a:pPr algn="l">
              <a:lnSpc>
                <a:spcPts val="2491"/>
              </a:lnSpc>
            </a:pPr>
            <a:r>
              <a:rPr lang="en-US" sz="1779" b="1">
                <a:solidFill>
                  <a:srgbClr val="FFFFFF"/>
                </a:solidFill>
                <a:latin typeface="M+ Ultra-Bold"/>
                <a:ea typeface="M+ Ultra-Bold"/>
                <a:cs typeface="M+ Ultra-Bold"/>
                <a:sym typeface="M+ Ultra-Bold"/>
              </a:rPr>
              <a:t>1</a:t>
            </a:r>
          </a:p>
        </p:txBody>
      </p:sp>
      <p:sp>
        <p:nvSpPr>
          <p:cNvPr id="52" name="TextBox 52"/>
          <p:cNvSpPr txBox="1"/>
          <p:nvPr/>
        </p:nvSpPr>
        <p:spPr>
          <a:xfrm>
            <a:off x="2253831" y="2387153"/>
            <a:ext cx="4955172" cy="339901"/>
          </a:xfrm>
          <a:prstGeom prst="rect">
            <a:avLst/>
          </a:prstGeom>
        </p:spPr>
        <p:txBody>
          <a:bodyPr wrap="square" lIns="0" tIns="0" rIns="0" bIns="0" rtlCol="0" anchor="t">
            <a:spAutoFit/>
          </a:bodyPr>
          <a:lstStyle/>
          <a:p>
            <a:pPr algn="l">
              <a:lnSpc>
                <a:spcPts val="2800"/>
              </a:lnSpc>
            </a:pPr>
            <a:r>
              <a:rPr lang="ja-JP" altLang="en-US" sz="2000" b="1" spc="150" dirty="0">
                <a:solidFill>
                  <a:srgbClr val="1CACEA"/>
                </a:solidFill>
                <a:latin typeface="M+ Heavy"/>
                <a:ea typeface="M+ Heavy"/>
                <a:cs typeface="M+ Heavy"/>
                <a:sym typeface="M+ Heavy"/>
              </a:rPr>
              <a:t>兵庫県教育情報ｾｷｭﾘﾃｨ対策基準って？</a:t>
            </a:r>
            <a:endParaRPr lang="en-US" sz="2000" b="1" spc="150" dirty="0">
              <a:solidFill>
                <a:srgbClr val="1CACEA"/>
              </a:solidFill>
              <a:latin typeface="M+ Heavy"/>
              <a:ea typeface="M+ Heavy"/>
              <a:cs typeface="M+ Heavy"/>
              <a:sym typeface="M+ Heavy"/>
            </a:endParaRPr>
          </a:p>
        </p:txBody>
      </p:sp>
      <p:sp>
        <p:nvSpPr>
          <p:cNvPr id="53" name="TextBox 53"/>
          <p:cNvSpPr txBox="1"/>
          <p:nvPr/>
        </p:nvSpPr>
        <p:spPr>
          <a:xfrm>
            <a:off x="1733879" y="2756790"/>
            <a:ext cx="5549570" cy="641907"/>
          </a:xfrm>
          <a:prstGeom prst="rect">
            <a:avLst/>
          </a:prstGeom>
        </p:spPr>
        <p:txBody>
          <a:bodyPr wrap="square" lIns="0" tIns="0" rIns="0" bIns="0" rtlCol="0" anchor="t">
            <a:spAutoFit/>
          </a:bodyPr>
          <a:lstStyle/>
          <a:p>
            <a:pPr algn="l">
              <a:lnSpc>
                <a:spcPts val="1680"/>
              </a:lnSpc>
            </a:pPr>
            <a:r>
              <a:rPr lang="ja-JP" altLang="en-US" sz="1200" spc="92" dirty="0">
                <a:solidFill>
                  <a:srgbClr val="000000"/>
                </a:solidFill>
                <a:latin typeface="メイリオ" panose="020B0604030504040204" pitchFamily="50" charset="-128"/>
                <a:ea typeface="メイリオ" panose="020B0604030504040204" pitchFamily="50" charset="-128"/>
                <a:cs typeface="M+ Bold"/>
                <a:sym typeface="M+ Bold"/>
              </a:rPr>
              <a:t>学校は、教職員や児童生徒が守るべき情報資産で溢れています。教職員や児童が安心して学校生活を送れるように、不正ｱｸｾｽや盗難・紛失の防止等、情報資産のｾｷｭﾘﾃｨ対策を本県として定めたものです。</a:t>
            </a:r>
            <a:endParaRPr lang="en-US" sz="1200" spc="92" dirty="0">
              <a:solidFill>
                <a:srgbClr val="000000"/>
              </a:solidFill>
              <a:latin typeface="メイリオ" panose="020B0604030504040204" pitchFamily="50" charset="-128"/>
              <a:ea typeface="メイリオ" panose="020B0604030504040204" pitchFamily="50" charset="-128"/>
              <a:cs typeface="M+ Bold"/>
              <a:sym typeface="M+ Bold"/>
            </a:endParaRPr>
          </a:p>
        </p:txBody>
      </p:sp>
      <p:sp>
        <p:nvSpPr>
          <p:cNvPr id="54" name="TextBox 54"/>
          <p:cNvSpPr txBox="1"/>
          <p:nvPr/>
        </p:nvSpPr>
        <p:spPr>
          <a:xfrm>
            <a:off x="1843395" y="3641538"/>
            <a:ext cx="195409" cy="316742"/>
          </a:xfrm>
          <a:prstGeom prst="rect">
            <a:avLst/>
          </a:prstGeom>
        </p:spPr>
        <p:txBody>
          <a:bodyPr lIns="0" tIns="0" rIns="0" bIns="0" rtlCol="0" anchor="t">
            <a:spAutoFit/>
          </a:bodyPr>
          <a:lstStyle/>
          <a:p>
            <a:pPr algn="l">
              <a:lnSpc>
                <a:spcPts val="2491"/>
              </a:lnSpc>
            </a:pPr>
            <a:r>
              <a:rPr lang="en-US" sz="1779" b="1">
                <a:solidFill>
                  <a:srgbClr val="FFFFFF"/>
                </a:solidFill>
                <a:latin typeface="M+ Ultra-Bold"/>
                <a:ea typeface="M+ Ultra-Bold"/>
                <a:cs typeface="M+ Ultra-Bold"/>
                <a:sym typeface="M+ Ultra-Bold"/>
              </a:rPr>
              <a:t>2</a:t>
            </a:r>
          </a:p>
        </p:txBody>
      </p:sp>
      <p:sp>
        <p:nvSpPr>
          <p:cNvPr id="55" name="TextBox 55"/>
          <p:cNvSpPr txBox="1"/>
          <p:nvPr/>
        </p:nvSpPr>
        <p:spPr>
          <a:xfrm>
            <a:off x="2222267" y="9004755"/>
            <a:ext cx="4930721" cy="339901"/>
          </a:xfrm>
          <a:prstGeom prst="rect">
            <a:avLst/>
          </a:prstGeom>
        </p:spPr>
        <p:txBody>
          <a:bodyPr wrap="square" lIns="0" tIns="0" rIns="0" bIns="0" rtlCol="0" anchor="t">
            <a:spAutoFit/>
          </a:bodyPr>
          <a:lstStyle/>
          <a:p>
            <a:pPr algn="l">
              <a:lnSpc>
                <a:spcPts val="2800"/>
              </a:lnSpc>
            </a:pPr>
            <a:r>
              <a:rPr lang="ja-JP" altLang="en-US" sz="2000" b="1" spc="150" dirty="0">
                <a:solidFill>
                  <a:srgbClr val="1CACEA"/>
                </a:solidFill>
                <a:latin typeface="M+ Heavy"/>
                <a:ea typeface="M+ Heavy"/>
                <a:cs typeface="M+ Heavy"/>
                <a:sym typeface="M+ Heavy"/>
              </a:rPr>
              <a:t>情報を守るために、何をすれば良いの？</a:t>
            </a:r>
            <a:endParaRPr lang="en-US" sz="2000" b="1" spc="150" dirty="0">
              <a:solidFill>
                <a:srgbClr val="1CACEA"/>
              </a:solidFill>
              <a:latin typeface="M+ Heavy"/>
              <a:ea typeface="M+ Heavy"/>
              <a:cs typeface="M+ Heavy"/>
              <a:sym typeface="M+ Heavy"/>
            </a:endParaRPr>
          </a:p>
        </p:txBody>
      </p:sp>
      <p:sp>
        <p:nvSpPr>
          <p:cNvPr id="56" name="TextBox 56"/>
          <p:cNvSpPr txBox="1"/>
          <p:nvPr/>
        </p:nvSpPr>
        <p:spPr>
          <a:xfrm>
            <a:off x="1723073" y="3985101"/>
            <a:ext cx="5560376" cy="645690"/>
          </a:xfrm>
          <a:prstGeom prst="rect">
            <a:avLst/>
          </a:prstGeom>
        </p:spPr>
        <p:txBody>
          <a:bodyPr wrap="square" lIns="0" tIns="0" rIns="0" bIns="0" rtlCol="0" anchor="t">
            <a:spAutoFit/>
          </a:bodyPr>
          <a:lstStyle/>
          <a:p>
            <a:pPr>
              <a:lnSpc>
                <a:spcPts val="1680"/>
              </a:lnSpc>
            </a:pPr>
            <a:r>
              <a:rPr lang="ja-JP" altLang="en-US" sz="1200" dirty="0">
                <a:latin typeface="メイリオ" panose="020B0604030504040204" pitchFamily="50" charset="-128"/>
                <a:ea typeface="メイリオ" panose="020B0604030504040204" pitchFamily="50" charset="-128"/>
              </a:rPr>
              <a:t>情報ｾｷｭﾘﾃｨ対策を実現するために、各校で学校長により必要な事項が定められた情報ｾｷｭﾘﾃｨ実施手順（対策基準第８条第３項）の作成（必須）しています。教職員の皆様は、</a:t>
            </a:r>
            <a:r>
              <a:rPr lang="ja-JP" altLang="en-US" sz="1200" u="sng" dirty="0">
                <a:latin typeface="メイリオ" panose="020B0604030504040204" pitchFamily="50" charset="-128"/>
                <a:ea typeface="メイリオ" panose="020B0604030504040204" pitchFamily="50" charset="-128"/>
              </a:rPr>
              <a:t>各校で定められた「ｾｷｭﾘﾃｨ実施手順」を確認しましょう</a:t>
            </a:r>
            <a:r>
              <a:rPr lang="ja-JP" altLang="en-US" sz="1200" dirty="0">
                <a:latin typeface="メイリオ" panose="020B0604030504040204" pitchFamily="50" charset="-128"/>
                <a:ea typeface="メイリオ" panose="020B0604030504040204" pitchFamily="50" charset="-128"/>
              </a:rPr>
              <a:t>。</a:t>
            </a:r>
            <a:endParaRPr lang="en-US" sz="1200" b="1" spc="92" dirty="0">
              <a:latin typeface="M+ Bold"/>
              <a:ea typeface="M+ Bold"/>
              <a:cs typeface="M+ Bold"/>
              <a:sym typeface="M+ Bold"/>
            </a:endParaRPr>
          </a:p>
        </p:txBody>
      </p:sp>
      <p:sp>
        <p:nvSpPr>
          <p:cNvPr id="57" name="TextBox 57"/>
          <p:cNvSpPr txBox="1"/>
          <p:nvPr/>
        </p:nvSpPr>
        <p:spPr>
          <a:xfrm>
            <a:off x="1843395" y="4778916"/>
            <a:ext cx="195409" cy="316742"/>
          </a:xfrm>
          <a:prstGeom prst="rect">
            <a:avLst/>
          </a:prstGeom>
        </p:spPr>
        <p:txBody>
          <a:bodyPr lIns="0" tIns="0" rIns="0" bIns="0" rtlCol="0" anchor="t">
            <a:spAutoFit/>
          </a:bodyPr>
          <a:lstStyle/>
          <a:p>
            <a:pPr algn="l">
              <a:lnSpc>
                <a:spcPts val="2491"/>
              </a:lnSpc>
            </a:pPr>
            <a:r>
              <a:rPr lang="en-US" sz="1779" b="1">
                <a:solidFill>
                  <a:srgbClr val="FFFFFF"/>
                </a:solidFill>
                <a:latin typeface="M+ Ultra-Bold"/>
                <a:ea typeface="M+ Ultra-Bold"/>
                <a:cs typeface="M+ Ultra-Bold"/>
                <a:sym typeface="M+ Ultra-Bold"/>
              </a:rPr>
              <a:t>3</a:t>
            </a:r>
          </a:p>
        </p:txBody>
      </p:sp>
      <p:sp>
        <p:nvSpPr>
          <p:cNvPr id="58" name="TextBox 58"/>
          <p:cNvSpPr txBox="1"/>
          <p:nvPr/>
        </p:nvSpPr>
        <p:spPr>
          <a:xfrm>
            <a:off x="2253831" y="4770297"/>
            <a:ext cx="4599562" cy="339901"/>
          </a:xfrm>
          <a:prstGeom prst="rect">
            <a:avLst/>
          </a:prstGeom>
        </p:spPr>
        <p:txBody>
          <a:bodyPr lIns="0" tIns="0" rIns="0" bIns="0" rtlCol="0" anchor="t">
            <a:spAutoFit/>
          </a:bodyPr>
          <a:lstStyle/>
          <a:p>
            <a:pPr algn="l">
              <a:lnSpc>
                <a:spcPts val="2800"/>
              </a:lnSpc>
            </a:pPr>
            <a:r>
              <a:rPr lang="ja-JP" altLang="en-US" sz="2000" b="1" spc="150" dirty="0">
                <a:solidFill>
                  <a:srgbClr val="1CACEA"/>
                </a:solidFill>
                <a:latin typeface="M+ Heavy"/>
                <a:ea typeface="M+ Heavy"/>
                <a:cs typeface="M+ Heavy"/>
                <a:sym typeface="M+ Heavy"/>
              </a:rPr>
              <a:t>情報資産の分類知ってますか？</a:t>
            </a:r>
            <a:endParaRPr lang="en-US" sz="2000" b="1" spc="150" dirty="0">
              <a:solidFill>
                <a:srgbClr val="1CACEA"/>
              </a:solidFill>
              <a:latin typeface="M+ Heavy"/>
              <a:ea typeface="M+ Heavy"/>
              <a:cs typeface="M+ Heavy"/>
              <a:sym typeface="M+ Heavy"/>
            </a:endParaRPr>
          </a:p>
        </p:txBody>
      </p:sp>
      <p:sp>
        <p:nvSpPr>
          <p:cNvPr id="59" name="TextBox 59"/>
          <p:cNvSpPr txBox="1"/>
          <p:nvPr/>
        </p:nvSpPr>
        <p:spPr>
          <a:xfrm>
            <a:off x="1723072" y="5174493"/>
            <a:ext cx="5560377" cy="863698"/>
          </a:xfrm>
          <a:prstGeom prst="rect">
            <a:avLst/>
          </a:prstGeom>
        </p:spPr>
        <p:txBody>
          <a:bodyPr wrap="square" lIns="0" tIns="0" rIns="0" bIns="0" rtlCol="0" anchor="t">
            <a:spAutoFit/>
          </a:bodyPr>
          <a:lstStyle/>
          <a:p>
            <a:pPr>
              <a:lnSpc>
                <a:spcPts val="1680"/>
              </a:lnSpc>
            </a:pPr>
            <a:r>
              <a:rPr lang="ja-JP" altLang="en-US" sz="1200" dirty="0">
                <a:latin typeface="メイリオ" panose="020B0604030504040204" pitchFamily="50" charset="-128"/>
                <a:ea typeface="メイリオ" panose="020B0604030504040204" pitchFamily="50" charset="-128"/>
                <a:sym typeface="M+ Bold"/>
              </a:rPr>
              <a:t>各校の情報ｾｷｭﾘﾃｨ実施手順ではｾｷｭﾘﾃｨ侵害による影響（被害）の大きさによって、情報資産を重要性</a:t>
            </a:r>
            <a:r>
              <a:rPr lang="en-US" altLang="ja-JP" sz="1200" dirty="0">
                <a:latin typeface="メイリオ" panose="020B0604030504040204" pitchFamily="50" charset="-128"/>
                <a:ea typeface="メイリオ" panose="020B0604030504040204" pitchFamily="50" charset="-128"/>
                <a:sym typeface="M+ Bold"/>
              </a:rPr>
              <a:t>Ⅰ</a:t>
            </a:r>
            <a:r>
              <a:rPr lang="ja-JP" altLang="en-US" sz="1200" dirty="0">
                <a:latin typeface="メイリオ" panose="020B0604030504040204" pitchFamily="50" charset="-128"/>
                <a:ea typeface="メイリオ" panose="020B0604030504040204" pitchFamily="50" charset="-128"/>
                <a:sym typeface="M+ Bold"/>
              </a:rPr>
              <a:t>（秘匿情報）、重要性</a:t>
            </a:r>
            <a:r>
              <a:rPr lang="en-US" altLang="ja-JP" sz="1200" dirty="0">
                <a:latin typeface="メイリオ" panose="020B0604030504040204" pitchFamily="50" charset="-128"/>
                <a:ea typeface="メイリオ" panose="020B0604030504040204" pitchFamily="50" charset="-128"/>
                <a:sym typeface="M+ Bold"/>
              </a:rPr>
              <a:t>Ⅱ</a:t>
            </a:r>
            <a:r>
              <a:rPr lang="ja-JP" altLang="en-US" sz="1200" dirty="0">
                <a:latin typeface="メイリオ" panose="020B0604030504040204" pitchFamily="50" charset="-128"/>
                <a:ea typeface="メイリオ" panose="020B0604030504040204" pitchFamily="50" charset="-128"/>
                <a:sym typeface="M+ Bold"/>
              </a:rPr>
              <a:t>（保護情報）、重要性</a:t>
            </a:r>
            <a:r>
              <a:rPr lang="en-US" altLang="ja-JP" sz="1200" dirty="0">
                <a:latin typeface="メイリオ" panose="020B0604030504040204" pitchFamily="50" charset="-128"/>
                <a:ea typeface="メイリオ" panose="020B0604030504040204" pitchFamily="50" charset="-128"/>
                <a:sym typeface="M+ Bold"/>
              </a:rPr>
              <a:t>Ⅲ</a:t>
            </a:r>
            <a:r>
              <a:rPr lang="ja-JP" altLang="en-US" sz="1200" dirty="0">
                <a:latin typeface="メイリオ" panose="020B0604030504040204" pitchFamily="50" charset="-128"/>
                <a:ea typeface="メイリオ" panose="020B0604030504040204" pitchFamily="50" charset="-128"/>
                <a:sym typeface="M+ Bold"/>
              </a:rPr>
              <a:t>（公開情報）に分類（対策基準第</a:t>
            </a:r>
            <a:r>
              <a:rPr lang="en-US" altLang="ja-JP" sz="1200" dirty="0">
                <a:latin typeface="メイリオ" panose="020B0604030504040204" pitchFamily="50" charset="-128"/>
                <a:ea typeface="メイリオ" panose="020B0604030504040204" pitchFamily="50" charset="-128"/>
                <a:sym typeface="M+ Bold"/>
              </a:rPr>
              <a:t>15</a:t>
            </a:r>
            <a:r>
              <a:rPr lang="ja-JP" altLang="en-US" sz="1200" dirty="0">
                <a:latin typeface="メイリオ" panose="020B0604030504040204" pitchFamily="50" charset="-128"/>
                <a:ea typeface="メイリオ" panose="020B0604030504040204" pitchFamily="50" charset="-128"/>
                <a:sym typeface="M+ Bold"/>
              </a:rPr>
              <a:t>条及び第</a:t>
            </a:r>
            <a:r>
              <a:rPr lang="en-US" altLang="ja-JP" sz="1200" dirty="0">
                <a:latin typeface="メイリオ" panose="020B0604030504040204" pitchFamily="50" charset="-128"/>
                <a:ea typeface="メイリオ" panose="020B0604030504040204" pitchFamily="50" charset="-128"/>
                <a:sym typeface="M+ Bold"/>
              </a:rPr>
              <a:t>16</a:t>
            </a:r>
            <a:r>
              <a:rPr lang="ja-JP" altLang="en-US" sz="1200" dirty="0">
                <a:latin typeface="メイリオ" panose="020B0604030504040204" pitchFamily="50" charset="-128"/>
                <a:ea typeface="メイリオ" panose="020B0604030504040204" pitchFamily="50" charset="-128"/>
                <a:sym typeface="M+ Bold"/>
              </a:rPr>
              <a:t>条）しています。</a:t>
            </a:r>
            <a:r>
              <a:rPr lang="ja-JP" altLang="en-US" sz="1200" u="sng" dirty="0">
                <a:latin typeface="メイリオ" panose="020B0604030504040204" pitchFamily="50" charset="-128"/>
                <a:ea typeface="メイリオ" panose="020B0604030504040204" pitchFamily="50" charset="-128"/>
                <a:sym typeface="M+ Bold"/>
              </a:rPr>
              <a:t>各校で定められた「情報資産の分類とその管理（取扱い）」を確認しましょう</a:t>
            </a:r>
            <a:r>
              <a:rPr lang="ja-JP" altLang="en-US" sz="1200" dirty="0">
                <a:latin typeface="メイリオ" panose="020B0604030504040204" pitchFamily="50" charset="-128"/>
                <a:ea typeface="メイリオ" panose="020B0604030504040204" pitchFamily="50" charset="-128"/>
                <a:sym typeface="M+ Bold"/>
              </a:rPr>
              <a:t>。</a:t>
            </a:r>
            <a:endParaRPr lang="en-US" sz="1200" b="1" spc="92" dirty="0">
              <a:solidFill>
                <a:srgbClr val="000000"/>
              </a:solidFill>
              <a:latin typeface="M+ Bold"/>
              <a:ea typeface="M+ Bold"/>
              <a:cs typeface="M+ Bold"/>
              <a:sym typeface="M+ Bold"/>
            </a:endParaRPr>
          </a:p>
        </p:txBody>
      </p:sp>
      <p:sp>
        <p:nvSpPr>
          <p:cNvPr id="60" name="TextBox 60"/>
          <p:cNvSpPr txBox="1"/>
          <p:nvPr/>
        </p:nvSpPr>
        <p:spPr>
          <a:xfrm>
            <a:off x="1852768" y="6253781"/>
            <a:ext cx="195409" cy="316742"/>
          </a:xfrm>
          <a:prstGeom prst="rect">
            <a:avLst/>
          </a:prstGeom>
        </p:spPr>
        <p:txBody>
          <a:bodyPr lIns="0" tIns="0" rIns="0" bIns="0" rtlCol="0" anchor="t">
            <a:spAutoFit/>
          </a:bodyPr>
          <a:lstStyle/>
          <a:p>
            <a:pPr algn="l">
              <a:lnSpc>
                <a:spcPts val="2491"/>
              </a:lnSpc>
            </a:pPr>
            <a:r>
              <a:rPr lang="en-US" sz="1779" b="1">
                <a:solidFill>
                  <a:srgbClr val="FFFFFF"/>
                </a:solidFill>
                <a:latin typeface="M+ Ultra-Bold"/>
                <a:ea typeface="M+ Ultra-Bold"/>
                <a:cs typeface="M+ Ultra-Bold"/>
                <a:sym typeface="M+ Ultra-Bold"/>
              </a:rPr>
              <a:t>4</a:t>
            </a:r>
          </a:p>
        </p:txBody>
      </p:sp>
      <p:sp>
        <p:nvSpPr>
          <p:cNvPr id="61" name="TextBox 61"/>
          <p:cNvSpPr txBox="1"/>
          <p:nvPr/>
        </p:nvSpPr>
        <p:spPr>
          <a:xfrm>
            <a:off x="2238235" y="6259197"/>
            <a:ext cx="4851026" cy="339901"/>
          </a:xfrm>
          <a:prstGeom prst="rect">
            <a:avLst/>
          </a:prstGeom>
        </p:spPr>
        <p:txBody>
          <a:bodyPr wrap="square" lIns="0" tIns="0" rIns="0" bIns="0" rtlCol="0" anchor="t">
            <a:spAutoFit/>
          </a:bodyPr>
          <a:lstStyle/>
          <a:p>
            <a:pPr algn="l">
              <a:lnSpc>
                <a:spcPts val="2800"/>
              </a:lnSpc>
            </a:pPr>
            <a:r>
              <a:rPr lang="ja-JP" altLang="en-US" sz="2000" b="1" spc="150" dirty="0">
                <a:solidFill>
                  <a:srgbClr val="1CACEA"/>
                </a:solidFill>
                <a:latin typeface="M+ Heavy"/>
                <a:ea typeface="M+ Heavy"/>
                <a:cs typeface="M+ Heavy"/>
                <a:sym typeface="M+ Heavy"/>
              </a:rPr>
              <a:t>教育ｸﾗｳﾄﾞｻｰﾋﾞｽの情報漏洩増えてます</a:t>
            </a:r>
            <a:endParaRPr lang="en-US" sz="2000" b="1" spc="150" dirty="0">
              <a:solidFill>
                <a:srgbClr val="1CACEA"/>
              </a:solidFill>
              <a:latin typeface="M+ Heavy"/>
              <a:ea typeface="M+ Heavy"/>
              <a:cs typeface="M+ Heavy"/>
              <a:sym typeface="M+ Heavy"/>
            </a:endParaRPr>
          </a:p>
        </p:txBody>
      </p:sp>
      <p:sp>
        <p:nvSpPr>
          <p:cNvPr id="62" name="TextBox 62"/>
          <p:cNvSpPr txBox="1"/>
          <p:nvPr/>
        </p:nvSpPr>
        <p:spPr>
          <a:xfrm>
            <a:off x="1662824" y="6674358"/>
            <a:ext cx="5666038" cy="1074012"/>
          </a:xfrm>
          <a:prstGeom prst="rect">
            <a:avLst/>
          </a:prstGeom>
        </p:spPr>
        <p:txBody>
          <a:bodyPr wrap="square" lIns="0" tIns="0" rIns="0" bIns="0" rtlCol="0" anchor="t">
            <a:spAutoFit/>
          </a:bodyPr>
          <a:lstStyle/>
          <a:p>
            <a:pPr algn="l">
              <a:lnSpc>
                <a:spcPts val="1680"/>
              </a:lnSpc>
            </a:pPr>
            <a:r>
              <a:rPr lang="ja-JP"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授業や校務において、教育用</a:t>
            </a:r>
            <a:r>
              <a:rPr lang="ja-JP" altLang="en-US" sz="1200" kern="100" dirty="0">
                <a:effectLst/>
                <a:latin typeface="メイリオ" panose="020B0604030504040204" pitchFamily="50" charset="-128"/>
                <a:ea typeface="メイリオ" panose="020B0604030504040204" pitchFamily="50" charset="-128"/>
                <a:cs typeface="Times New Roman" panose="02020603050405020304" pitchFamily="18" charset="0"/>
              </a:rPr>
              <a:t>ｸﾗｳﾄﾞｻｰﾋﾞｽ</a:t>
            </a:r>
            <a:r>
              <a:rPr lang="ja-JP"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200" kern="100" dirty="0">
                <a:latin typeface="メイリオ" panose="020B0604030504040204" pitchFamily="50" charset="-128"/>
                <a:ea typeface="メイリオ" panose="020B0604030504040204" pitchFamily="50" charset="-128"/>
                <a:cs typeface="Times New Roman" panose="02020603050405020304" pitchFamily="18" charset="0"/>
              </a:rPr>
              <a:t>Microsoft</a:t>
            </a:r>
            <a:r>
              <a:rPr lang="en-US"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 365</a:t>
            </a:r>
            <a:r>
              <a:rPr lang="ja-JP"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en-US"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Google Workspace</a:t>
            </a:r>
            <a:r>
              <a:rPr lang="ja-JP"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）を活用</a:t>
            </a:r>
            <a:r>
              <a:rPr lang="ja-JP" altLang="en-US" sz="1200" kern="100" dirty="0">
                <a:effectLst/>
                <a:latin typeface="メイリオ" panose="020B0604030504040204" pitchFamily="50" charset="-128"/>
                <a:ea typeface="メイリオ" panose="020B0604030504040204" pitchFamily="50" charset="-128"/>
                <a:cs typeface="Times New Roman" panose="02020603050405020304" pitchFamily="18" charset="0"/>
              </a:rPr>
              <a:t>してますが</a:t>
            </a:r>
            <a:r>
              <a:rPr lang="ja-JP"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、不適切な取扱いにより、</a:t>
            </a:r>
            <a:r>
              <a:rPr lang="ja-JP" altLang="en-US" sz="1200" kern="100" dirty="0">
                <a:effectLst/>
                <a:latin typeface="メイリオ" panose="020B0604030504040204" pitchFamily="50" charset="-128"/>
                <a:ea typeface="メイリオ" panose="020B0604030504040204" pitchFamily="50" charset="-128"/>
                <a:cs typeface="Times New Roman" panose="02020603050405020304" pitchFamily="18" charset="0"/>
              </a:rPr>
              <a:t>本来閲覧すべきでない者に対して</a:t>
            </a:r>
            <a:r>
              <a:rPr lang="ja-JP"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閲覧が可能になっていた事案が多く発生しています</a:t>
            </a:r>
            <a:r>
              <a:rPr lang="ja-JP" altLang="en-US" sz="1200" kern="10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200" u="sng" kern="100" dirty="0">
                <a:effectLst/>
                <a:latin typeface="メイリオ" panose="020B0604030504040204" pitchFamily="50" charset="-128"/>
                <a:ea typeface="メイリオ" panose="020B0604030504040204" pitchFamily="50" charset="-128"/>
                <a:cs typeface="Times New Roman" panose="02020603050405020304" pitchFamily="18" charset="0"/>
              </a:rPr>
              <a:t>「教育用ｸﾗｳﾄﾞｻｰﾋﾞｽの適切な活用について（令和６年５月</a:t>
            </a:r>
            <a:r>
              <a:rPr lang="en-US" altLang="ja-JP" sz="1200" u="sng" kern="100" dirty="0">
                <a:effectLst/>
                <a:latin typeface="メイリオ" panose="020B0604030504040204" pitchFamily="50" charset="-128"/>
                <a:ea typeface="メイリオ" panose="020B0604030504040204" pitchFamily="50" charset="-128"/>
                <a:cs typeface="Times New Roman" panose="02020603050405020304" pitchFamily="18" charset="0"/>
              </a:rPr>
              <a:t>14</a:t>
            </a:r>
            <a:r>
              <a:rPr lang="ja-JP" altLang="en-US" sz="1200" u="sng" kern="100" dirty="0">
                <a:effectLst/>
                <a:latin typeface="メイリオ" panose="020B0604030504040204" pitchFamily="50" charset="-128"/>
                <a:ea typeface="メイリオ" panose="020B0604030504040204" pitchFamily="50" charset="-128"/>
                <a:cs typeface="Times New Roman" panose="02020603050405020304" pitchFamily="18" charset="0"/>
              </a:rPr>
              <a:t>日付</a:t>
            </a:r>
            <a:r>
              <a:rPr lang="zh-CN" altLang="en-US" sz="1200" u="sng" kern="100" dirty="0">
                <a:effectLst/>
                <a:latin typeface="メイリオ" panose="020B0604030504040204" pitchFamily="50" charset="-128"/>
                <a:ea typeface="メイリオ" panose="020B0604030504040204" pitchFamily="50" charset="-128"/>
                <a:cs typeface="Times New Roman" panose="02020603050405020304" pitchFamily="18" charset="0"/>
              </a:rPr>
              <a:t>教企第</a:t>
            </a:r>
            <a:r>
              <a:rPr lang="en-US" altLang="zh-CN" sz="1200" u="sng" kern="100" dirty="0">
                <a:effectLst/>
                <a:latin typeface="メイリオ" panose="020B0604030504040204" pitchFamily="50" charset="-128"/>
                <a:ea typeface="メイリオ" panose="020B0604030504040204" pitchFamily="50" charset="-128"/>
                <a:cs typeface="Times New Roman" panose="02020603050405020304" pitchFamily="18" charset="0"/>
              </a:rPr>
              <a:t>1085</a:t>
            </a:r>
            <a:r>
              <a:rPr lang="zh-CN" altLang="en-US" sz="1200" u="sng" kern="100" dirty="0">
                <a:effectLst/>
                <a:latin typeface="メイリオ" panose="020B0604030504040204" pitchFamily="50" charset="-128"/>
                <a:ea typeface="メイリオ" panose="020B0604030504040204" pitchFamily="50" charset="-128"/>
                <a:cs typeface="Times New Roman" panose="02020603050405020304" pitchFamily="18" charset="0"/>
              </a:rPr>
              <a:t>号</a:t>
            </a:r>
            <a:r>
              <a:rPr lang="ja-JP" altLang="en-US" sz="1200" u="sng" kern="100" dirty="0">
                <a:effectLst/>
                <a:latin typeface="メイリオ" panose="020B0604030504040204" pitchFamily="50" charset="-128"/>
                <a:ea typeface="メイリオ" panose="020B0604030504040204" pitchFamily="50" charset="-128"/>
                <a:cs typeface="Times New Roman" panose="02020603050405020304" pitchFamily="18" charset="0"/>
              </a:rPr>
              <a:t>）」を確認しましょう</a:t>
            </a:r>
            <a:r>
              <a:rPr lang="ja-JP" altLang="en-US" sz="1200" kern="100" dirty="0">
                <a:effectLst/>
                <a:latin typeface="メイリオ" panose="020B0604030504040204" pitchFamily="50" charset="-128"/>
                <a:ea typeface="メイリオ" panose="020B0604030504040204" pitchFamily="50" charset="-128"/>
                <a:cs typeface="Times New Roman" panose="02020603050405020304" pitchFamily="18" charset="0"/>
              </a:rPr>
              <a:t>。</a:t>
            </a:r>
            <a:endParaRPr lang="zh-CN" altLang="en-US" sz="12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p>
            <a:pPr algn="l">
              <a:lnSpc>
                <a:spcPts val="1680"/>
              </a:lnSpc>
            </a:pPr>
            <a:endParaRPr lang="en-US" sz="1000" spc="92" dirty="0">
              <a:solidFill>
                <a:srgbClr val="000000"/>
              </a:solidFill>
              <a:latin typeface="メイリオ" panose="020B0604030504040204" pitchFamily="50" charset="-128"/>
              <a:ea typeface="メイリオ" panose="020B0604030504040204" pitchFamily="50" charset="-128"/>
              <a:cs typeface="M+ Bold"/>
              <a:sym typeface="M+ Bold"/>
            </a:endParaRPr>
          </a:p>
        </p:txBody>
      </p:sp>
      <p:sp>
        <p:nvSpPr>
          <p:cNvPr id="63" name="TextBox 63"/>
          <p:cNvSpPr txBox="1"/>
          <p:nvPr/>
        </p:nvSpPr>
        <p:spPr>
          <a:xfrm>
            <a:off x="1843395" y="7734223"/>
            <a:ext cx="195409" cy="316742"/>
          </a:xfrm>
          <a:prstGeom prst="rect">
            <a:avLst/>
          </a:prstGeom>
        </p:spPr>
        <p:txBody>
          <a:bodyPr lIns="0" tIns="0" rIns="0" bIns="0" rtlCol="0" anchor="t">
            <a:spAutoFit/>
          </a:bodyPr>
          <a:lstStyle/>
          <a:p>
            <a:pPr algn="l">
              <a:lnSpc>
                <a:spcPts val="2491"/>
              </a:lnSpc>
            </a:pPr>
            <a:r>
              <a:rPr lang="en-US" sz="1779" b="1">
                <a:solidFill>
                  <a:srgbClr val="FFFFFF"/>
                </a:solidFill>
                <a:latin typeface="M+ Ultra-Bold"/>
                <a:ea typeface="M+ Ultra-Bold"/>
                <a:cs typeface="M+ Ultra-Bold"/>
                <a:sym typeface="M+ Ultra-Bold"/>
              </a:rPr>
              <a:t>5</a:t>
            </a:r>
          </a:p>
        </p:txBody>
      </p:sp>
      <p:sp>
        <p:nvSpPr>
          <p:cNvPr id="64" name="TextBox 64"/>
          <p:cNvSpPr txBox="1"/>
          <p:nvPr/>
        </p:nvSpPr>
        <p:spPr>
          <a:xfrm>
            <a:off x="2286992" y="3617259"/>
            <a:ext cx="4599562" cy="339901"/>
          </a:xfrm>
          <a:prstGeom prst="rect">
            <a:avLst/>
          </a:prstGeom>
        </p:spPr>
        <p:txBody>
          <a:bodyPr lIns="0" tIns="0" rIns="0" bIns="0" rtlCol="0" anchor="t">
            <a:spAutoFit/>
          </a:bodyPr>
          <a:lstStyle/>
          <a:p>
            <a:pPr algn="l">
              <a:lnSpc>
                <a:spcPts val="2800"/>
              </a:lnSpc>
            </a:pPr>
            <a:r>
              <a:rPr lang="ja-JP" altLang="en-US" sz="2000" b="1" spc="150" dirty="0">
                <a:solidFill>
                  <a:srgbClr val="1CACEA"/>
                </a:solidFill>
                <a:latin typeface="M+ Heavy"/>
                <a:ea typeface="M+ Heavy"/>
                <a:cs typeface="M+ Heavy"/>
                <a:sym typeface="M+ Heavy"/>
              </a:rPr>
              <a:t>情報ｾｷｭﾘﾃｨ実施手順知ってますか？</a:t>
            </a:r>
            <a:endParaRPr lang="en-US" sz="2000" b="1" spc="150" dirty="0">
              <a:solidFill>
                <a:srgbClr val="1CACEA"/>
              </a:solidFill>
              <a:latin typeface="M+ Heavy"/>
              <a:ea typeface="M+ Heavy"/>
              <a:cs typeface="M+ Heavy"/>
              <a:sym typeface="M+ Heavy"/>
            </a:endParaRPr>
          </a:p>
        </p:txBody>
      </p:sp>
      <p:sp>
        <p:nvSpPr>
          <p:cNvPr id="65" name="TextBox 65"/>
          <p:cNvSpPr txBox="1"/>
          <p:nvPr/>
        </p:nvSpPr>
        <p:spPr>
          <a:xfrm>
            <a:off x="1723073" y="8115223"/>
            <a:ext cx="5560376" cy="645690"/>
          </a:xfrm>
          <a:prstGeom prst="rect">
            <a:avLst/>
          </a:prstGeom>
        </p:spPr>
        <p:txBody>
          <a:bodyPr wrap="square" lIns="0" tIns="0" rIns="0" bIns="0" rtlCol="0" anchor="t">
            <a:spAutoFit/>
          </a:bodyPr>
          <a:lstStyle/>
          <a:p>
            <a:pPr algn="l">
              <a:lnSpc>
                <a:spcPts val="1680"/>
              </a:lnSpc>
            </a:pPr>
            <a:r>
              <a:rPr lang="ja-JP" altLang="en-US" sz="1200" spc="92" dirty="0">
                <a:solidFill>
                  <a:srgbClr val="000000"/>
                </a:solidFill>
                <a:latin typeface="メイリオ" panose="020B0604030504040204" pitchFamily="50" charset="-128"/>
                <a:ea typeface="メイリオ" panose="020B0604030504040204" pitchFamily="50" charset="-128"/>
                <a:cs typeface="M+ Bold"/>
                <a:sym typeface="M+ Bold"/>
              </a:rPr>
              <a:t>漏洩発生時には、直ちに担当課を通じて教育委員会事務局総務課や関係各所へ連絡を行い、本人通知や公表（記者発表等）の準備が必要になります。</a:t>
            </a:r>
            <a:r>
              <a:rPr lang="ja-JP" altLang="en-US" sz="1200" u="sng" spc="92" dirty="0">
                <a:solidFill>
                  <a:srgbClr val="000000"/>
                </a:solidFill>
                <a:latin typeface="メイリオ" panose="020B0604030504040204" pitchFamily="50" charset="-128"/>
                <a:ea typeface="メイリオ" panose="020B0604030504040204" pitchFamily="50" charset="-128"/>
                <a:cs typeface="M+ Bold"/>
                <a:sym typeface="M+ Bold"/>
              </a:rPr>
              <a:t>「兵庫県教育情報セキュリティ緊急時対応計画」を確認しましょう</a:t>
            </a:r>
            <a:r>
              <a:rPr lang="ja-JP" altLang="en-US" sz="1200" spc="92" dirty="0">
                <a:solidFill>
                  <a:srgbClr val="000000"/>
                </a:solidFill>
                <a:latin typeface="メイリオ" panose="020B0604030504040204" pitchFamily="50" charset="-128"/>
                <a:ea typeface="メイリオ" panose="020B0604030504040204" pitchFamily="50" charset="-128"/>
                <a:cs typeface="M+ Bold"/>
                <a:sym typeface="M+ Bold"/>
              </a:rPr>
              <a:t>。</a:t>
            </a:r>
            <a:endParaRPr lang="en-US" sz="1200" spc="92" dirty="0">
              <a:solidFill>
                <a:srgbClr val="000000"/>
              </a:solidFill>
              <a:latin typeface="メイリオ" panose="020B0604030504040204" pitchFamily="50" charset="-128"/>
              <a:ea typeface="メイリオ" panose="020B0604030504040204" pitchFamily="50" charset="-128"/>
              <a:cs typeface="M+ Bold"/>
              <a:sym typeface="M+ Bold"/>
            </a:endParaRPr>
          </a:p>
        </p:txBody>
      </p:sp>
      <p:sp>
        <p:nvSpPr>
          <p:cNvPr id="66" name="TextBox 66"/>
          <p:cNvSpPr txBox="1"/>
          <p:nvPr/>
        </p:nvSpPr>
        <p:spPr>
          <a:xfrm>
            <a:off x="1843395" y="9011963"/>
            <a:ext cx="195409" cy="316742"/>
          </a:xfrm>
          <a:prstGeom prst="rect">
            <a:avLst/>
          </a:prstGeom>
        </p:spPr>
        <p:txBody>
          <a:bodyPr lIns="0" tIns="0" rIns="0" bIns="0" rtlCol="0" anchor="t">
            <a:spAutoFit/>
          </a:bodyPr>
          <a:lstStyle/>
          <a:p>
            <a:pPr algn="l">
              <a:lnSpc>
                <a:spcPts val="2491"/>
              </a:lnSpc>
            </a:pPr>
            <a:r>
              <a:rPr lang="en-US" sz="1779" b="1">
                <a:solidFill>
                  <a:srgbClr val="FFFFFF"/>
                </a:solidFill>
                <a:latin typeface="M+ Ultra-Bold"/>
                <a:ea typeface="M+ Ultra-Bold"/>
                <a:cs typeface="M+ Ultra-Bold"/>
                <a:sym typeface="M+ Ultra-Bold"/>
              </a:rPr>
              <a:t>6</a:t>
            </a:r>
          </a:p>
        </p:txBody>
      </p:sp>
      <p:sp>
        <p:nvSpPr>
          <p:cNvPr id="67" name="TextBox 67"/>
          <p:cNvSpPr txBox="1"/>
          <p:nvPr/>
        </p:nvSpPr>
        <p:spPr>
          <a:xfrm>
            <a:off x="2253831" y="7734223"/>
            <a:ext cx="4599562" cy="339901"/>
          </a:xfrm>
          <a:prstGeom prst="rect">
            <a:avLst/>
          </a:prstGeom>
        </p:spPr>
        <p:txBody>
          <a:bodyPr lIns="0" tIns="0" rIns="0" bIns="0" rtlCol="0" anchor="t">
            <a:spAutoFit/>
          </a:bodyPr>
          <a:lstStyle/>
          <a:p>
            <a:pPr algn="l">
              <a:lnSpc>
                <a:spcPts val="2800"/>
              </a:lnSpc>
            </a:pPr>
            <a:r>
              <a:rPr lang="ja-JP" altLang="en-US" sz="2000" b="1" spc="150" dirty="0">
                <a:solidFill>
                  <a:srgbClr val="1CACEA"/>
                </a:solidFill>
                <a:latin typeface="M+ Heavy"/>
                <a:ea typeface="M+ Heavy"/>
                <a:cs typeface="M+ Heavy"/>
                <a:sym typeface="M+ Heavy"/>
              </a:rPr>
              <a:t>もし情報漏洩したら？</a:t>
            </a:r>
            <a:endParaRPr lang="en-US" sz="2000" b="1" spc="150" dirty="0">
              <a:solidFill>
                <a:srgbClr val="1CACEA"/>
              </a:solidFill>
              <a:latin typeface="M+ Heavy"/>
              <a:ea typeface="M+ Heavy"/>
              <a:cs typeface="M+ Heavy"/>
              <a:sym typeface="M+ Heavy"/>
            </a:endParaRPr>
          </a:p>
        </p:txBody>
      </p:sp>
      <p:sp>
        <p:nvSpPr>
          <p:cNvPr id="68" name="TextBox 68"/>
          <p:cNvSpPr txBox="1"/>
          <p:nvPr/>
        </p:nvSpPr>
        <p:spPr>
          <a:xfrm>
            <a:off x="1723073" y="9427888"/>
            <a:ext cx="5560376" cy="645690"/>
          </a:xfrm>
          <a:prstGeom prst="rect">
            <a:avLst/>
          </a:prstGeom>
        </p:spPr>
        <p:txBody>
          <a:bodyPr wrap="square" lIns="0" tIns="0" rIns="0" bIns="0" rtlCol="0" anchor="t">
            <a:spAutoFit/>
          </a:bodyPr>
          <a:lstStyle/>
          <a:p>
            <a:pPr algn="l">
              <a:lnSpc>
                <a:spcPts val="1680"/>
              </a:lnSpc>
            </a:pPr>
            <a:r>
              <a:rPr lang="ja-JP" altLang="en-US" sz="1200" spc="92" dirty="0">
                <a:solidFill>
                  <a:srgbClr val="000000"/>
                </a:solidFill>
                <a:latin typeface="メイリオ" panose="020B0604030504040204" pitchFamily="50" charset="-128"/>
                <a:ea typeface="メイリオ" panose="020B0604030504040204" pitchFamily="50" charset="-128"/>
                <a:cs typeface="M+ Bold"/>
                <a:sym typeface="M+ Bold"/>
              </a:rPr>
              <a:t>各校で定められている情報ｾｷｭﾘﾃｨ実施手順を確認し、各校のルールを遵守しましょう。また、ｸﾗｳﾄﾞｻｰﾋﾞｽを利用する場合は、情報漏洩のﾘｽｸがあるとの認識のもと、情報資産を適正に管理しましょう。</a:t>
            </a:r>
            <a:endParaRPr lang="en-US" sz="1200" spc="92" dirty="0">
              <a:solidFill>
                <a:srgbClr val="000000"/>
              </a:solidFill>
              <a:latin typeface="メイリオ" panose="020B0604030504040204" pitchFamily="50" charset="-128"/>
              <a:ea typeface="メイリオ" panose="020B0604030504040204" pitchFamily="50" charset="-128"/>
              <a:cs typeface="M+ Bold"/>
              <a:sym typeface="M+ Bold"/>
            </a:endParaRPr>
          </a:p>
        </p:txBody>
      </p:sp>
      <p:grpSp>
        <p:nvGrpSpPr>
          <p:cNvPr id="50" name="Group 23">
            <a:extLst>
              <a:ext uri="{FF2B5EF4-FFF2-40B4-BE49-F238E27FC236}">
                <a16:creationId xmlns:a16="http://schemas.microsoft.com/office/drawing/2014/main" id="{DFE47922-B3A6-B779-DC52-1EF497551D26}"/>
              </a:ext>
            </a:extLst>
          </p:cNvPr>
          <p:cNvGrpSpPr/>
          <p:nvPr/>
        </p:nvGrpSpPr>
        <p:grpSpPr>
          <a:xfrm>
            <a:off x="1111250" y="10096099"/>
            <a:ext cx="6097751" cy="550006"/>
            <a:chOff x="-736934" y="-38100"/>
            <a:chExt cx="3168524" cy="631513"/>
          </a:xfrm>
        </p:grpSpPr>
        <p:sp>
          <p:nvSpPr>
            <p:cNvPr id="70" name="Freeform 24">
              <a:extLst>
                <a:ext uri="{FF2B5EF4-FFF2-40B4-BE49-F238E27FC236}">
                  <a16:creationId xmlns:a16="http://schemas.microsoft.com/office/drawing/2014/main" id="{ABB48A44-1CA0-332A-ABEC-2D5795E19012}"/>
                </a:ext>
              </a:extLst>
            </p:cNvPr>
            <p:cNvSpPr/>
            <p:nvPr/>
          </p:nvSpPr>
          <p:spPr>
            <a:xfrm>
              <a:off x="-736934" y="82178"/>
              <a:ext cx="3064346" cy="511235"/>
            </a:xfrm>
            <a:custGeom>
              <a:avLst/>
              <a:gdLst/>
              <a:ahLst/>
              <a:cxnLst/>
              <a:rect l="l" t="t" r="r" b="b"/>
              <a:pathLst>
                <a:path w="2431590" h="401192">
                  <a:moveTo>
                    <a:pt x="14833" y="0"/>
                  </a:moveTo>
                  <a:lnTo>
                    <a:pt x="2416757" y="0"/>
                  </a:lnTo>
                  <a:cubicBezTo>
                    <a:pt x="2424949" y="0"/>
                    <a:pt x="2431590" y="6641"/>
                    <a:pt x="2431590" y="14833"/>
                  </a:cubicBezTo>
                  <a:lnTo>
                    <a:pt x="2431590" y="386358"/>
                  </a:lnTo>
                  <a:cubicBezTo>
                    <a:pt x="2431590" y="394550"/>
                    <a:pt x="2424949" y="401192"/>
                    <a:pt x="2416757" y="401192"/>
                  </a:cubicBezTo>
                  <a:lnTo>
                    <a:pt x="14833" y="401192"/>
                  </a:lnTo>
                  <a:cubicBezTo>
                    <a:pt x="10899" y="401192"/>
                    <a:pt x="7126" y="399629"/>
                    <a:pt x="4345" y="396847"/>
                  </a:cubicBezTo>
                  <a:cubicBezTo>
                    <a:pt x="1563" y="394065"/>
                    <a:pt x="0" y="390292"/>
                    <a:pt x="0" y="386358"/>
                  </a:cubicBezTo>
                  <a:lnTo>
                    <a:pt x="0" y="14833"/>
                  </a:lnTo>
                  <a:cubicBezTo>
                    <a:pt x="0" y="10899"/>
                    <a:pt x="1563" y="7126"/>
                    <a:pt x="4345" y="4345"/>
                  </a:cubicBezTo>
                  <a:cubicBezTo>
                    <a:pt x="7126" y="1563"/>
                    <a:pt x="10899" y="0"/>
                    <a:pt x="14833" y="0"/>
                  </a:cubicBezTo>
                  <a:close/>
                </a:path>
              </a:pathLst>
            </a:custGeom>
            <a:noFill/>
          </p:spPr>
          <p:txBody>
            <a:bodyPr/>
            <a:lstStyle/>
            <a:p>
              <a:r>
                <a:rPr lang="ja-JP" altLang="en-US" sz="1400" b="1" dirty="0">
                  <a:latin typeface="M+ Heavy"/>
                  <a:ea typeface="M+ Heavy"/>
                  <a:cs typeface="M+ Heavy"/>
                </a:rPr>
                <a:t>資料掲載</a:t>
              </a:r>
              <a:r>
                <a:rPr lang="en-US" altLang="ja-JP" sz="1400" b="1" dirty="0">
                  <a:latin typeface="M+ Heavy"/>
                  <a:ea typeface="M+ Heavy"/>
                  <a:cs typeface="M+ Heavy"/>
                </a:rPr>
                <a:t>URL</a:t>
              </a:r>
              <a:r>
                <a:rPr lang="ja-JP" altLang="en-US" sz="1400" b="1" dirty="0">
                  <a:latin typeface="M+ Heavy"/>
                  <a:ea typeface="M+ Heavy"/>
                  <a:cs typeface="M+ Heavy"/>
                </a:rPr>
                <a:t>：兵庫県教育情報ネット利用者</a:t>
              </a:r>
              <a:r>
                <a:rPr lang="en-US" altLang="ja-JP" sz="1400" b="1" dirty="0">
                  <a:latin typeface="M+ Heavy"/>
                  <a:ea typeface="M+ Heavy"/>
                  <a:cs typeface="M+ Heavy"/>
                </a:rPr>
                <a:t>/</a:t>
              </a:r>
              <a:r>
                <a:rPr lang="ja-JP" altLang="en-US" sz="1400" b="1" dirty="0">
                  <a:latin typeface="M+ Heavy"/>
                  <a:ea typeface="M+ Heavy"/>
                  <a:cs typeface="M+ Heavy"/>
                </a:rPr>
                <a:t>学校担当者サイト</a:t>
              </a:r>
              <a:endParaRPr lang="en-US" altLang="ja-JP" sz="1400" b="1" dirty="0">
                <a:latin typeface="M+ Heavy"/>
                <a:ea typeface="M+ Heavy"/>
                <a:cs typeface="M+ Heavy"/>
              </a:endParaRPr>
            </a:p>
            <a:p>
              <a:r>
                <a:rPr lang="ja-JP" altLang="en-US" sz="1400" b="1" dirty="0">
                  <a:latin typeface="M+ Heavy"/>
                  <a:ea typeface="M+ Heavy"/>
                  <a:cs typeface="M+ Heavy"/>
                </a:rPr>
                <a:t>　　　　　　　</a:t>
              </a:r>
              <a:r>
                <a:rPr lang="en-US" altLang="ja-JP" sz="1400" b="1" dirty="0">
                  <a:latin typeface="M+ Heavy"/>
                  <a:ea typeface="M+ Heavy"/>
                  <a:cs typeface="M+ Heavy"/>
                </a:rPr>
                <a:t>https://dmzcms.hyogo-c.ed.jp/yuzuriha/NC3/</a:t>
              </a:r>
              <a:endParaRPr lang="ja-JP" altLang="en-US" sz="1400" b="1" dirty="0">
                <a:latin typeface="M+ Heavy"/>
                <a:ea typeface="M+ Heavy"/>
                <a:cs typeface="M+ Heavy"/>
              </a:endParaRPr>
            </a:p>
          </p:txBody>
        </p:sp>
        <p:sp>
          <p:nvSpPr>
            <p:cNvPr id="71" name="TextBox 25">
              <a:extLst>
                <a:ext uri="{FF2B5EF4-FFF2-40B4-BE49-F238E27FC236}">
                  <a16:creationId xmlns:a16="http://schemas.microsoft.com/office/drawing/2014/main" id="{C13E8825-1915-A02D-20FB-881ED32A5B06}"/>
                </a:ext>
              </a:extLst>
            </p:cNvPr>
            <p:cNvSpPr txBox="1"/>
            <p:nvPr/>
          </p:nvSpPr>
          <p:spPr>
            <a:xfrm>
              <a:off x="0" y="-38100"/>
              <a:ext cx="2431590" cy="439292"/>
            </a:xfrm>
            <a:prstGeom prst="rect">
              <a:avLst/>
            </a:prstGeom>
          </p:spPr>
          <p:txBody>
            <a:bodyPr lIns="50800" tIns="50800" rIns="50800" bIns="50800" rtlCol="0" anchor="ctr"/>
            <a:lstStyle/>
            <a:p>
              <a:pPr algn="ctr">
                <a:lnSpc>
                  <a:spcPts val="1960"/>
                </a:lnSpc>
              </a:pPr>
              <a:endParaRPr sz="1400"/>
            </a:p>
          </p:txBody>
        </p:sp>
      </p:grpSp>
      <p:sp>
        <p:nvSpPr>
          <p:cNvPr id="46" name="Freeform 46"/>
          <p:cNvSpPr/>
          <p:nvPr/>
        </p:nvSpPr>
        <p:spPr>
          <a:xfrm rot="322024">
            <a:off x="5818110" y="579521"/>
            <a:ext cx="1325179" cy="686684"/>
          </a:xfrm>
          <a:custGeom>
            <a:avLst/>
            <a:gdLst/>
            <a:ahLst/>
            <a:cxnLst/>
            <a:rect l="l" t="t" r="r" b="b"/>
            <a:pathLst>
              <a:path w="1325179" h="686684">
                <a:moveTo>
                  <a:pt x="0" y="0"/>
                </a:moveTo>
                <a:lnTo>
                  <a:pt x="1325179" y="0"/>
                </a:lnTo>
                <a:lnTo>
                  <a:pt x="1325179" y="686683"/>
                </a:lnTo>
                <a:lnTo>
                  <a:pt x="0" y="68668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ja-JP" altLang="en-US"/>
          </a:p>
        </p:txBody>
      </p:sp>
      <p:pic>
        <p:nvPicPr>
          <p:cNvPr id="69" name="図 68">
            <a:extLst>
              <a:ext uri="{FF2B5EF4-FFF2-40B4-BE49-F238E27FC236}">
                <a16:creationId xmlns:a16="http://schemas.microsoft.com/office/drawing/2014/main" id="{9E3A782F-840C-5D1A-61CC-4A1F0F8D46C6}"/>
              </a:ext>
            </a:extLst>
          </p:cNvPr>
          <p:cNvPicPr>
            <a:picLocks noChangeAspect="1"/>
          </p:cNvPicPr>
          <p:nvPr/>
        </p:nvPicPr>
        <p:blipFill>
          <a:blip r:embed="rId18"/>
          <a:stretch>
            <a:fillRect/>
          </a:stretch>
        </p:blipFill>
        <p:spPr>
          <a:xfrm>
            <a:off x="6853393" y="10166569"/>
            <a:ext cx="511460" cy="51073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TotalTime>
  <Words>448</Words>
  <Application>Microsoft Office PowerPoint</Application>
  <PresentationFormat>ユーザー設定</PresentationFormat>
  <Paragraphs>23</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M+ Ultra-Bold</vt:lpstr>
      <vt:lpstr>M+ Bold</vt:lpstr>
      <vt:lpstr>M+ Heavy</vt:lpstr>
      <vt:lpstr>メイリオ</vt:lpstr>
      <vt:lpstr>Arial</vt:lpstr>
      <vt:lpstr>Calibri</vt:lpstr>
      <vt:lpstr>Office Theme</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白　青　黄色　青空　図解　仕事効率　6選　ビジネス　A4 縦</dc:title>
  <dc:creator>前田　祐介</dc:creator>
  <cp:lastModifiedBy>西海　豪紀</cp:lastModifiedBy>
  <cp:revision>13</cp:revision>
  <cp:lastPrinted>2025-04-07T03:16:49Z</cp:lastPrinted>
  <dcterms:created xsi:type="dcterms:W3CDTF">2006-08-16T00:00:00Z</dcterms:created>
  <dcterms:modified xsi:type="dcterms:W3CDTF">2025-04-07T08:13:20Z</dcterms:modified>
  <dc:identifier>DAGe-bTwSig</dc:identifier>
</cp:coreProperties>
</file>