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797675" cy="9926638"/>
  <p:embeddedFontLst>
    <p:embeddedFont>
      <p:font typeface="M+ Bold" panose="020B0600070205080204" charset="-128"/>
      <p:regular r:id="rId3"/>
    </p:embeddedFont>
    <p:embeddedFont>
      <p:font typeface="M+ Heavy" panose="020B0600070205080204" charset="-128"/>
      <p:regular r:id="rId4"/>
    </p:embeddedFont>
    <p:embeddedFont>
      <p:font typeface="M+ Ultra-Bold" panose="020B0600070205080204" charset="-128"/>
      <p:regular r:id="rId5"/>
    </p:embeddedFont>
    <p:embeddedFont>
      <p:font typeface="メイリオ" panose="020B0604030504040204" pitchFamily="50" charset="-128"/>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24" d="100"/>
          <a:sy n="124" d="100"/>
        </p:scale>
        <p:origin x="1848" y="-3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77294" t="-1068" r="-77382" b="-1025"/>
            </a:stretch>
          </a:blipFill>
        </p:spPr>
        <p:txBody>
          <a:bodyPr/>
          <a:lstStyle/>
          <a:p>
            <a:endParaRPr lang="ja-JP" altLang="en-US"/>
          </a:p>
        </p:txBody>
      </p:sp>
      <p:sp>
        <p:nvSpPr>
          <p:cNvPr id="3" name="Freeform 3"/>
          <p:cNvSpPr/>
          <p:nvPr/>
        </p:nvSpPr>
        <p:spPr>
          <a:xfrm>
            <a:off x="244328" y="82322"/>
            <a:ext cx="734327" cy="785758"/>
          </a:xfrm>
          <a:custGeom>
            <a:avLst/>
            <a:gdLst/>
            <a:ahLst/>
            <a:cxnLst/>
            <a:rect l="l" t="t" r="r" b="b"/>
            <a:pathLst>
              <a:path w="734327" h="785758">
                <a:moveTo>
                  <a:pt x="0" y="0"/>
                </a:moveTo>
                <a:lnTo>
                  <a:pt x="734327" y="0"/>
                </a:lnTo>
                <a:lnTo>
                  <a:pt x="734327" y="785758"/>
                </a:lnTo>
                <a:lnTo>
                  <a:pt x="0" y="7857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p>
        </p:txBody>
      </p:sp>
      <p:grpSp>
        <p:nvGrpSpPr>
          <p:cNvPr id="4" name="Group 4"/>
          <p:cNvGrpSpPr/>
          <p:nvPr/>
        </p:nvGrpSpPr>
        <p:grpSpPr>
          <a:xfrm>
            <a:off x="273051" y="2306236"/>
            <a:ext cx="7055810" cy="1119466"/>
            <a:chOff x="0" y="0"/>
            <a:chExt cx="2431590" cy="401192"/>
          </a:xfrm>
        </p:grpSpPr>
        <p:sp>
          <p:nvSpPr>
            <p:cNvPr id="5" name="Freeform 5"/>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6" name="TextBox 6"/>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sp>
        <p:nvSpPr>
          <p:cNvPr id="7" name="Freeform 7"/>
          <p:cNvSpPr/>
          <p:nvPr/>
        </p:nvSpPr>
        <p:spPr>
          <a:xfrm>
            <a:off x="424005" y="2473268"/>
            <a:ext cx="1106928" cy="823152"/>
          </a:xfrm>
          <a:custGeom>
            <a:avLst/>
            <a:gdLst/>
            <a:ahLst/>
            <a:cxnLst/>
            <a:rect l="l" t="t" r="r" b="b"/>
            <a:pathLst>
              <a:path w="1106928" h="823152">
                <a:moveTo>
                  <a:pt x="0" y="0"/>
                </a:moveTo>
                <a:lnTo>
                  <a:pt x="1106929" y="0"/>
                </a:lnTo>
                <a:lnTo>
                  <a:pt x="1106929" y="823152"/>
                </a:lnTo>
                <a:lnTo>
                  <a:pt x="0" y="823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ja-JP" altLang="en-US"/>
          </a:p>
        </p:txBody>
      </p:sp>
      <p:grpSp>
        <p:nvGrpSpPr>
          <p:cNvPr id="8" name="Group 8"/>
          <p:cNvGrpSpPr/>
          <p:nvPr/>
        </p:nvGrpSpPr>
        <p:grpSpPr>
          <a:xfrm>
            <a:off x="1673227" y="2414817"/>
            <a:ext cx="504549" cy="331110"/>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10" name="TextBox 10"/>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273050" y="3551097"/>
            <a:ext cx="7055811" cy="1119466"/>
            <a:chOff x="0" y="0"/>
            <a:chExt cx="2431590" cy="401192"/>
          </a:xfrm>
        </p:grpSpPr>
        <p:sp>
          <p:nvSpPr>
            <p:cNvPr id="12" name="Freeform 12"/>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13" name="TextBox 13"/>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673227" y="3604101"/>
            <a:ext cx="504549" cy="331110"/>
            <a:chOff x="0" y="0"/>
            <a:chExt cx="812800" cy="533400"/>
          </a:xfrm>
        </p:grpSpPr>
        <p:sp>
          <p:nvSpPr>
            <p:cNvPr id="15" name="Freeform 1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16" name="TextBox 16"/>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273051" y="4789344"/>
            <a:ext cx="7055812" cy="1301643"/>
            <a:chOff x="0" y="0"/>
            <a:chExt cx="2431590" cy="401192"/>
          </a:xfrm>
        </p:grpSpPr>
        <p:sp>
          <p:nvSpPr>
            <p:cNvPr id="18" name="Freeform 18"/>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19" name="TextBox 19"/>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grpSp>
        <p:nvGrpSpPr>
          <p:cNvPr id="20" name="Group 20"/>
          <p:cNvGrpSpPr/>
          <p:nvPr/>
        </p:nvGrpSpPr>
        <p:grpSpPr>
          <a:xfrm>
            <a:off x="1673227" y="4797962"/>
            <a:ext cx="504549" cy="331110"/>
            <a:chOff x="0" y="0"/>
            <a:chExt cx="812800" cy="533400"/>
          </a:xfrm>
        </p:grpSpPr>
        <p:sp>
          <p:nvSpPr>
            <p:cNvPr id="21" name="Freeform 2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22" name="TextBox 22"/>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a:off x="273050" y="6218097"/>
            <a:ext cx="7055812" cy="1420879"/>
            <a:chOff x="0" y="0"/>
            <a:chExt cx="2431590" cy="401192"/>
          </a:xfrm>
        </p:grpSpPr>
        <p:sp>
          <p:nvSpPr>
            <p:cNvPr id="24" name="Freeform 24"/>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25" name="TextBox 25"/>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grpSp>
        <p:nvGrpSpPr>
          <p:cNvPr id="26" name="Group 26"/>
          <p:cNvGrpSpPr/>
          <p:nvPr/>
        </p:nvGrpSpPr>
        <p:grpSpPr>
          <a:xfrm>
            <a:off x="1682600" y="6267988"/>
            <a:ext cx="504549" cy="331110"/>
            <a:chOff x="0" y="0"/>
            <a:chExt cx="812800" cy="533400"/>
          </a:xfrm>
        </p:grpSpPr>
        <p:sp>
          <p:nvSpPr>
            <p:cNvPr id="27" name="Freeform 27"/>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28" name="TextBox 28"/>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grpSp>
        <p:nvGrpSpPr>
          <p:cNvPr id="29" name="Group 29"/>
          <p:cNvGrpSpPr/>
          <p:nvPr/>
        </p:nvGrpSpPr>
        <p:grpSpPr>
          <a:xfrm>
            <a:off x="273051" y="7702322"/>
            <a:ext cx="7055811" cy="1119466"/>
            <a:chOff x="0" y="0"/>
            <a:chExt cx="2431590" cy="401192"/>
          </a:xfrm>
        </p:grpSpPr>
        <p:sp>
          <p:nvSpPr>
            <p:cNvPr id="30" name="Freeform 30"/>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31" name="TextBox 31"/>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1673227" y="7752363"/>
            <a:ext cx="504549" cy="331110"/>
            <a:chOff x="0" y="0"/>
            <a:chExt cx="812800" cy="533400"/>
          </a:xfrm>
        </p:grpSpPr>
        <p:sp>
          <p:nvSpPr>
            <p:cNvPr id="33" name="Freeform 3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34" name="TextBox 34"/>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grpSp>
        <p:nvGrpSpPr>
          <p:cNvPr id="35" name="Group 35"/>
          <p:cNvGrpSpPr/>
          <p:nvPr/>
        </p:nvGrpSpPr>
        <p:grpSpPr>
          <a:xfrm>
            <a:off x="273050" y="8921522"/>
            <a:ext cx="7055811" cy="1225778"/>
            <a:chOff x="0" y="0"/>
            <a:chExt cx="2431590" cy="401192"/>
          </a:xfrm>
        </p:grpSpPr>
        <p:sp>
          <p:nvSpPr>
            <p:cNvPr id="36" name="Freeform 36"/>
            <p:cNvSpPr/>
            <p:nvPr/>
          </p:nvSpPr>
          <p:spPr>
            <a:xfrm>
              <a:off x="0" y="0"/>
              <a:ext cx="2431590" cy="401192"/>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solidFill>
              <a:srgbClr val="FFFFFF"/>
            </a:solidFill>
          </p:spPr>
          <p:txBody>
            <a:bodyPr/>
            <a:lstStyle/>
            <a:p>
              <a:endParaRPr lang="ja-JP" altLang="en-US"/>
            </a:p>
          </p:txBody>
        </p:sp>
        <p:sp>
          <p:nvSpPr>
            <p:cNvPr id="37" name="TextBox 37"/>
            <p:cNvSpPr txBox="1"/>
            <p:nvPr/>
          </p:nvSpPr>
          <p:spPr>
            <a:xfrm>
              <a:off x="0" y="-38100"/>
              <a:ext cx="2431590" cy="439292"/>
            </a:xfrm>
            <a:prstGeom prst="rect">
              <a:avLst/>
            </a:prstGeom>
          </p:spPr>
          <p:txBody>
            <a:bodyPr lIns="50800" tIns="50800" rIns="50800" bIns="50800" rtlCol="0" anchor="ctr"/>
            <a:lstStyle/>
            <a:p>
              <a:pPr algn="ctr">
                <a:lnSpc>
                  <a:spcPts val="1960"/>
                </a:lnSpc>
              </a:pPr>
              <a:endParaRPr/>
            </a:p>
          </p:txBody>
        </p:sp>
      </p:grpSp>
      <p:grpSp>
        <p:nvGrpSpPr>
          <p:cNvPr id="38" name="Group 38"/>
          <p:cNvGrpSpPr/>
          <p:nvPr/>
        </p:nvGrpSpPr>
        <p:grpSpPr>
          <a:xfrm>
            <a:off x="1673227" y="9030103"/>
            <a:ext cx="504549" cy="331110"/>
            <a:chOff x="0" y="0"/>
            <a:chExt cx="812800" cy="533400"/>
          </a:xfrm>
        </p:grpSpPr>
        <p:sp>
          <p:nvSpPr>
            <p:cNvPr id="39" name="Freeform 3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1CACEA"/>
            </a:solidFill>
          </p:spPr>
          <p:txBody>
            <a:bodyPr/>
            <a:lstStyle/>
            <a:p>
              <a:endParaRPr lang="ja-JP" altLang="en-US"/>
            </a:p>
          </p:txBody>
        </p:sp>
        <p:sp>
          <p:nvSpPr>
            <p:cNvPr id="40" name="TextBox 40"/>
            <p:cNvSpPr txBox="1"/>
            <p:nvPr/>
          </p:nvSpPr>
          <p:spPr>
            <a:xfrm>
              <a:off x="38100" y="50800"/>
              <a:ext cx="736600" cy="406400"/>
            </a:xfrm>
            <a:prstGeom prst="rect">
              <a:avLst/>
            </a:prstGeom>
          </p:spPr>
          <p:txBody>
            <a:bodyPr lIns="50800" tIns="50800" rIns="50800" bIns="50800" rtlCol="0" anchor="ctr"/>
            <a:lstStyle/>
            <a:p>
              <a:pPr algn="ctr">
                <a:lnSpc>
                  <a:spcPts val="1960"/>
                </a:lnSpc>
              </a:pPr>
              <a:endParaRPr/>
            </a:p>
          </p:txBody>
        </p:sp>
      </p:grpSp>
      <p:sp>
        <p:nvSpPr>
          <p:cNvPr id="41" name="Freeform 41"/>
          <p:cNvSpPr/>
          <p:nvPr/>
        </p:nvSpPr>
        <p:spPr>
          <a:xfrm>
            <a:off x="531461" y="9030103"/>
            <a:ext cx="892016" cy="888671"/>
          </a:xfrm>
          <a:custGeom>
            <a:avLst/>
            <a:gdLst/>
            <a:ahLst/>
            <a:cxnLst/>
            <a:rect l="l" t="t" r="r" b="b"/>
            <a:pathLst>
              <a:path w="892016" h="888671">
                <a:moveTo>
                  <a:pt x="0" y="0"/>
                </a:moveTo>
                <a:lnTo>
                  <a:pt x="892015" y="0"/>
                </a:lnTo>
                <a:lnTo>
                  <a:pt x="892015" y="888671"/>
                </a:lnTo>
                <a:lnTo>
                  <a:pt x="0" y="888671"/>
                </a:lnTo>
                <a:lnTo>
                  <a:pt x="0" y="0"/>
                </a:lnTo>
                <a:close/>
              </a:path>
            </a:pathLst>
          </a:custGeom>
          <a:blipFill>
            <a:blip r:embed="rId7"/>
            <a:stretch>
              <a:fillRect/>
            </a:stretch>
          </a:blipFill>
        </p:spPr>
        <p:txBody>
          <a:bodyPr/>
          <a:lstStyle/>
          <a:p>
            <a:endParaRPr lang="ja-JP" altLang="en-US"/>
          </a:p>
        </p:txBody>
      </p:sp>
      <p:sp>
        <p:nvSpPr>
          <p:cNvPr id="42" name="Freeform 42"/>
          <p:cNvSpPr/>
          <p:nvPr/>
        </p:nvSpPr>
        <p:spPr>
          <a:xfrm>
            <a:off x="424005" y="4919654"/>
            <a:ext cx="1086873" cy="940639"/>
          </a:xfrm>
          <a:custGeom>
            <a:avLst/>
            <a:gdLst/>
            <a:ahLst/>
            <a:cxnLst/>
            <a:rect l="l" t="t" r="r" b="b"/>
            <a:pathLst>
              <a:path w="1086873" h="940639">
                <a:moveTo>
                  <a:pt x="0" y="0"/>
                </a:moveTo>
                <a:lnTo>
                  <a:pt x="1086873" y="0"/>
                </a:lnTo>
                <a:lnTo>
                  <a:pt x="1086873" y="940639"/>
                </a:lnTo>
                <a:lnTo>
                  <a:pt x="0" y="9406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p>
        </p:txBody>
      </p:sp>
      <p:sp>
        <p:nvSpPr>
          <p:cNvPr id="43" name="Freeform 43"/>
          <p:cNvSpPr/>
          <p:nvPr/>
        </p:nvSpPr>
        <p:spPr>
          <a:xfrm>
            <a:off x="440707" y="3654779"/>
            <a:ext cx="988279" cy="936394"/>
          </a:xfrm>
          <a:custGeom>
            <a:avLst/>
            <a:gdLst/>
            <a:ahLst/>
            <a:cxnLst/>
            <a:rect l="l" t="t" r="r" b="b"/>
            <a:pathLst>
              <a:path w="988279" h="936394">
                <a:moveTo>
                  <a:pt x="0" y="0"/>
                </a:moveTo>
                <a:lnTo>
                  <a:pt x="988279" y="0"/>
                </a:lnTo>
                <a:lnTo>
                  <a:pt x="988279" y="936394"/>
                </a:lnTo>
                <a:lnTo>
                  <a:pt x="0" y="9363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ja-JP" altLang="en-US" dirty="0"/>
          </a:p>
        </p:txBody>
      </p:sp>
      <p:sp>
        <p:nvSpPr>
          <p:cNvPr id="44" name="Freeform 44"/>
          <p:cNvSpPr/>
          <p:nvPr/>
        </p:nvSpPr>
        <p:spPr>
          <a:xfrm>
            <a:off x="468849" y="7811121"/>
            <a:ext cx="1024271" cy="875286"/>
          </a:xfrm>
          <a:custGeom>
            <a:avLst/>
            <a:gdLst/>
            <a:ahLst/>
            <a:cxnLst/>
            <a:rect l="l" t="t" r="r" b="b"/>
            <a:pathLst>
              <a:path w="1024271" h="875286">
                <a:moveTo>
                  <a:pt x="0" y="0"/>
                </a:moveTo>
                <a:lnTo>
                  <a:pt x="1024270" y="0"/>
                </a:lnTo>
                <a:lnTo>
                  <a:pt x="1024270" y="875286"/>
                </a:lnTo>
                <a:lnTo>
                  <a:pt x="0" y="8752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ja-JP" altLang="en-US"/>
          </a:p>
        </p:txBody>
      </p:sp>
      <p:sp>
        <p:nvSpPr>
          <p:cNvPr id="45" name="Freeform 45"/>
          <p:cNvSpPr/>
          <p:nvPr/>
        </p:nvSpPr>
        <p:spPr>
          <a:xfrm>
            <a:off x="468268" y="6326679"/>
            <a:ext cx="998346" cy="933000"/>
          </a:xfrm>
          <a:custGeom>
            <a:avLst/>
            <a:gdLst/>
            <a:ahLst/>
            <a:cxnLst/>
            <a:rect l="l" t="t" r="r" b="b"/>
            <a:pathLst>
              <a:path w="998346" h="933000">
                <a:moveTo>
                  <a:pt x="0" y="0"/>
                </a:moveTo>
                <a:lnTo>
                  <a:pt x="998346" y="0"/>
                </a:lnTo>
                <a:lnTo>
                  <a:pt x="998346" y="933000"/>
                </a:lnTo>
                <a:lnTo>
                  <a:pt x="0" y="933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ja-JP" altLang="en-US"/>
          </a:p>
        </p:txBody>
      </p:sp>
      <p:sp>
        <p:nvSpPr>
          <p:cNvPr id="47" name="TextBox 47"/>
          <p:cNvSpPr txBox="1"/>
          <p:nvPr/>
        </p:nvSpPr>
        <p:spPr>
          <a:xfrm>
            <a:off x="1192095" y="158522"/>
            <a:ext cx="5130320" cy="545149"/>
          </a:xfrm>
          <a:prstGeom prst="rect">
            <a:avLst/>
          </a:prstGeom>
        </p:spPr>
        <p:txBody>
          <a:bodyPr lIns="0" tIns="0" rIns="0" bIns="0" rtlCol="0" anchor="t">
            <a:spAutoFit/>
          </a:bodyPr>
          <a:lstStyle/>
          <a:p>
            <a:pPr algn="l">
              <a:lnSpc>
                <a:spcPts val="4456"/>
              </a:lnSpc>
            </a:pPr>
            <a:r>
              <a:rPr lang="ja-JP" altLang="en-US" sz="3183" b="1" dirty="0">
                <a:solidFill>
                  <a:srgbClr val="FFFFFF"/>
                </a:solidFill>
                <a:latin typeface="M+ Heavy"/>
                <a:ea typeface="M+ Heavy"/>
                <a:cs typeface="M+ Heavy"/>
                <a:sym typeface="M+ Heavy"/>
              </a:rPr>
              <a:t>情報を適切に管理する</a:t>
            </a:r>
            <a:endParaRPr lang="en-US" sz="3183" b="1" dirty="0">
              <a:solidFill>
                <a:srgbClr val="FFFFFF"/>
              </a:solidFill>
              <a:latin typeface="M+ Heavy"/>
              <a:ea typeface="M+ Heavy"/>
              <a:cs typeface="M+ Heavy"/>
              <a:sym typeface="M+ Heavy"/>
            </a:endParaRPr>
          </a:p>
        </p:txBody>
      </p:sp>
      <p:sp>
        <p:nvSpPr>
          <p:cNvPr id="48" name="TextBox 48"/>
          <p:cNvSpPr txBox="1"/>
          <p:nvPr/>
        </p:nvSpPr>
        <p:spPr>
          <a:xfrm rot="20929444">
            <a:off x="80289" y="489120"/>
            <a:ext cx="4494628" cy="924740"/>
          </a:xfrm>
          <a:prstGeom prst="rect">
            <a:avLst/>
          </a:prstGeom>
        </p:spPr>
        <p:txBody>
          <a:bodyPr wrap="square" lIns="0" tIns="0" rIns="0" bIns="0" rtlCol="0" anchor="t">
            <a:spAutoFit/>
          </a:bodyPr>
          <a:lstStyle/>
          <a:p>
            <a:pPr algn="l">
              <a:lnSpc>
                <a:spcPts val="7952"/>
              </a:lnSpc>
            </a:pPr>
            <a:r>
              <a:rPr lang="en-US" altLang="ja-JP" sz="3600" b="1" dirty="0">
                <a:solidFill>
                  <a:srgbClr val="FFFFFF"/>
                </a:solidFill>
                <a:latin typeface="M+ Heavy"/>
                <a:ea typeface="M+ Heavy"/>
                <a:cs typeface="M+ Heavy"/>
                <a:sym typeface="M+ Heavy"/>
              </a:rPr>
              <a:t>Do</a:t>
            </a:r>
            <a:r>
              <a:rPr lang="ja-JP" altLang="en-US" sz="3600" b="1" dirty="0">
                <a:solidFill>
                  <a:srgbClr val="FFFFFF"/>
                </a:solidFill>
                <a:latin typeface="M+ Heavy"/>
                <a:ea typeface="M+ Heavy"/>
                <a:cs typeface="M+ Heavy"/>
                <a:sym typeface="M+ Heavy"/>
              </a:rPr>
              <a:t> </a:t>
            </a:r>
            <a:r>
              <a:rPr lang="en-US" altLang="ja-JP" sz="3600" b="1" dirty="0">
                <a:solidFill>
                  <a:srgbClr val="FFFFFF"/>
                </a:solidFill>
                <a:latin typeface="M+ Heavy"/>
                <a:ea typeface="M+ Heavy"/>
                <a:cs typeface="M+ Heavy"/>
                <a:sym typeface="M+ Heavy"/>
              </a:rPr>
              <a:t>You</a:t>
            </a:r>
            <a:r>
              <a:rPr lang="ja-JP" altLang="en-US" sz="3600" b="1" dirty="0">
                <a:solidFill>
                  <a:srgbClr val="FFFFFF"/>
                </a:solidFill>
                <a:latin typeface="M+ Heavy"/>
                <a:ea typeface="M+ Heavy"/>
                <a:cs typeface="M+ Heavy"/>
                <a:sym typeface="M+ Heavy"/>
              </a:rPr>
              <a:t> </a:t>
            </a:r>
            <a:r>
              <a:rPr lang="en-US" altLang="ja-JP" sz="3600" b="1" dirty="0">
                <a:solidFill>
                  <a:srgbClr val="FFFFFF"/>
                </a:solidFill>
                <a:latin typeface="M+ Heavy"/>
                <a:ea typeface="M+ Heavy"/>
                <a:cs typeface="M+ Heavy"/>
                <a:sym typeface="M+ Heavy"/>
              </a:rPr>
              <a:t>Know?</a:t>
            </a:r>
            <a:endParaRPr lang="en-US" sz="3600" b="1" dirty="0">
              <a:solidFill>
                <a:srgbClr val="FFFFFF"/>
              </a:solidFill>
              <a:latin typeface="M+ Heavy"/>
              <a:ea typeface="M+ Heavy"/>
              <a:cs typeface="M+ Heavy"/>
              <a:sym typeface="M+ Heavy"/>
            </a:endParaRPr>
          </a:p>
        </p:txBody>
      </p:sp>
      <p:sp>
        <p:nvSpPr>
          <p:cNvPr id="49" name="TextBox 49"/>
          <p:cNvSpPr txBox="1"/>
          <p:nvPr/>
        </p:nvSpPr>
        <p:spPr>
          <a:xfrm>
            <a:off x="1437447" y="450757"/>
            <a:ext cx="7170927" cy="1975156"/>
          </a:xfrm>
          <a:prstGeom prst="rect">
            <a:avLst/>
          </a:prstGeom>
        </p:spPr>
        <p:txBody>
          <a:bodyPr wrap="square" lIns="0" tIns="0" rIns="0" bIns="0" rtlCol="0" anchor="t">
            <a:spAutoFit/>
          </a:bodyPr>
          <a:lstStyle/>
          <a:p>
            <a:pPr algn="l">
              <a:lnSpc>
                <a:spcPts val="17638"/>
              </a:lnSpc>
            </a:pPr>
            <a:r>
              <a:rPr lang="ja-JP" altLang="en-US" sz="6000" b="1" dirty="0">
                <a:solidFill>
                  <a:srgbClr val="FFDE59"/>
                </a:solidFill>
                <a:latin typeface="M+ Heavy"/>
                <a:ea typeface="M+ Heavy"/>
                <a:cs typeface="M+ Heavy"/>
                <a:sym typeface="M+ Heavy"/>
              </a:rPr>
              <a:t>ｾｷｭﾘﾃｨ対策基準？</a:t>
            </a:r>
            <a:endParaRPr lang="en-US" sz="6000" b="1" dirty="0">
              <a:solidFill>
                <a:srgbClr val="FFDE59"/>
              </a:solidFill>
              <a:latin typeface="M+ Heavy"/>
              <a:ea typeface="M+ Heavy"/>
              <a:cs typeface="M+ Heavy"/>
              <a:sym typeface="M+ Heavy"/>
            </a:endParaRPr>
          </a:p>
        </p:txBody>
      </p:sp>
      <p:sp>
        <p:nvSpPr>
          <p:cNvPr id="51" name="TextBox 51"/>
          <p:cNvSpPr txBox="1"/>
          <p:nvPr/>
        </p:nvSpPr>
        <p:spPr>
          <a:xfrm>
            <a:off x="1843395" y="2396678"/>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1</a:t>
            </a:r>
          </a:p>
        </p:txBody>
      </p:sp>
      <p:sp>
        <p:nvSpPr>
          <p:cNvPr id="52" name="TextBox 52"/>
          <p:cNvSpPr txBox="1"/>
          <p:nvPr/>
        </p:nvSpPr>
        <p:spPr>
          <a:xfrm>
            <a:off x="2253831" y="2387153"/>
            <a:ext cx="4955172" cy="339901"/>
          </a:xfrm>
          <a:prstGeom prst="rect">
            <a:avLst/>
          </a:prstGeom>
        </p:spPr>
        <p:txBody>
          <a:bodyPr wrap="square"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兵庫県教育情報ｾｷｭﾘﾃｨ対策基準って？</a:t>
            </a:r>
            <a:endParaRPr lang="en-US" sz="2000" b="1" spc="150" dirty="0">
              <a:solidFill>
                <a:srgbClr val="1CACEA"/>
              </a:solidFill>
              <a:latin typeface="M+ Heavy"/>
              <a:ea typeface="M+ Heavy"/>
              <a:cs typeface="M+ Heavy"/>
              <a:sym typeface="M+ Heavy"/>
            </a:endParaRPr>
          </a:p>
        </p:txBody>
      </p:sp>
      <p:sp>
        <p:nvSpPr>
          <p:cNvPr id="53" name="TextBox 53"/>
          <p:cNvSpPr txBox="1"/>
          <p:nvPr/>
        </p:nvSpPr>
        <p:spPr>
          <a:xfrm>
            <a:off x="1733879" y="2756790"/>
            <a:ext cx="5549570" cy="641907"/>
          </a:xfrm>
          <a:prstGeom prst="rect">
            <a:avLst/>
          </a:prstGeom>
        </p:spPr>
        <p:txBody>
          <a:bodyPr wrap="square" lIns="0" tIns="0" rIns="0" bIns="0" rtlCol="0" anchor="t">
            <a:spAutoFit/>
          </a:bodyPr>
          <a:lstStyle/>
          <a:p>
            <a:pPr algn="l">
              <a:lnSpc>
                <a:spcPts val="1680"/>
              </a:lnSpc>
            </a:pPr>
            <a:r>
              <a:rPr lang="ja-JP" altLang="en-US" sz="1200" spc="92" dirty="0">
                <a:solidFill>
                  <a:srgbClr val="000000"/>
                </a:solidFill>
                <a:latin typeface="メイリオ" panose="020B0604030504040204" pitchFamily="50" charset="-128"/>
                <a:ea typeface="メイリオ" panose="020B0604030504040204" pitchFamily="50" charset="-128"/>
                <a:cs typeface="M+ Bold"/>
                <a:sym typeface="M+ Bold"/>
              </a:rPr>
              <a:t>学校は、教職員や児童生徒が守るべき情報資産で溢れています。教職員や児童が安心して学校生活を送れるように、不正ｱｸｾｽや盗難・紛失の防止等、情報資産のｾｷｭﾘﾃｨ対策を本県として定めたものです。</a:t>
            </a:r>
            <a:endParaRPr lang="en-US" sz="1200" spc="92" dirty="0">
              <a:solidFill>
                <a:srgbClr val="000000"/>
              </a:solidFill>
              <a:latin typeface="メイリオ" panose="020B0604030504040204" pitchFamily="50" charset="-128"/>
              <a:ea typeface="メイリオ" panose="020B0604030504040204" pitchFamily="50" charset="-128"/>
              <a:cs typeface="M+ Bold"/>
              <a:sym typeface="M+ Bold"/>
            </a:endParaRPr>
          </a:p>
        </p:txBody>
      </p:sp>
      <p:sp>
        <p:nvSpPr>
          <p:cNvPr id="54" name="TextBox 54"/>
          <p:cNvSpPr txBox="1"/>
          <p:nvPr/>
        </p:nvSpPr>
        <p:spPr>
          <a:xfrm>
            <a:off x="1843395" y="3641538"/>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2</a:t>
            </a:r>
          </a:p>
        </p:txBody>
      </p:sp>
      <p:sp>
        <p:nvSpPr>
          <p:cNvPr id="55" name="TextBox 55"/>
          <p:cNvSpPr txBox="1"/>
          <p:nvPr/>
        </p:nvSpPr>
        <p:spPr>
          <a:xfrm>
            <a:off x="2222267" y="9004755"/>
            <a:ext cx="4930721" cy="339901"/>
          </a:xfrm>
          <a:prstGeom prst="rect">
            <a:avLst/>
          </a:prstGeom>
        </p:spPr>
        <p:txBody>
          <a:bodyPr wrap="square"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情報を守るために、何をすれば良いの？</a:t>
            </a:r>
            <a:endParaRPr lang="en-US" sz="2000" b="1" spc="150" dirty="0">
              <a:solidFill>
                <a:srgbClr val="1CACEA"/>
              </a:solidFill>
              <a:latin typeface="M+ Heavy"/>
              <a:ea typeface="M+ Heavy"/>
              <a:cs typeface="M+ Heavy"/>
              <a:sym typeface="M+ Heavy"/>
            </a:endParaRPr>
          </a:p>
        </p:txBody>
      </p:sp>
      <p:sp>
        <p:nvSpPr>
          <p:cNvPr id="56" name="TextBox 56"/>
          <p:cNvSpPr txBox="1"/>
          <p:nvPr/>
        </p:nvSpPr>
        <p:spPr>
          <a:xfrm>
            <a:off x="1723073" y="3985101"/>
            <a:ext cx="5560376" cy="645690"/>
          </a:xfrm>
          <a:prstGeom prst="rect">
            <a:avLst/>
          </a:prstGeom>
        </p:spPr>
        <p:txBody>
          <a:bodyPr wrap="square" lIns="0" tIns="0" rIns="0" bIns="0" rtlCol="0" anchor="t">
            <a:spAutoFit/>
          </a:bodyPr>
          <a:lstStyle/>
          <a:p>
            <a:pPr>
              <a:lnSpc>
                <a:spcPts val="1680"/>
              </a:lnSpc>
            </a:pPr>
            <a:r>
              <a:rPr lang="ja-JP" altLang="en-US" sz="1200" dirty="0">
                <a:latin typeface="メイリオ" panose="020B0604030504040204" pitchFamily="50" charset="-128"/>
                <a:ea typeface="メイリオ" panose="020B0604030504040204" pitchFamily="50" charset="-128"/>
              </a:rPr>
              <a:t>情報ｾｷｭﾘﾃｨ対策を実現するために、各校で学校長により必要な事項が定められた情報ｾｷｭﾘﾃｨ実施手順（対策基準第８条第３項）の作成（必須）しています。教職員の皆様は、</a:t>
            </a:r>
            <a:r>
              <a:rPr lang="ja-JP" altLang="en-US" sz="1200" u="sng" dirty="0">
                <a:latin typeface="メイリオ" panose="020B0604030504040204" pitchFamily="50" charset="-128"/>
                <a:ea typeface="メイリオ" panose="020B0604030504040204" pitchFamily="50" charset="-128"/>
              </a:rPr>
              <a:t>各校で定められた「ｾｷｭﾘﾃｨ実施手順」を確認しましょう</a:t>
            </a:r>
            <a:r>
              <a:rPr lang="ja-JP" altLang="en-US" sz="1200" dirty="0">
                <a:latin typeface="メイリオ" panose="020B0604030504040204" pitchFamily="50" charset="-128"/>
                <a:ea typeface="メイリオ" panose="020B0604030504040204" pitchFamily="50" charset="-128"/>
              </a:rPr>
              <a:t>。</a:t>
            </a:r>
            <a:endParaRPr lang="en-US" sz="1200" b="1" spc="92" dirty="0">
              <a:latin typeface="M+ Bold"/>
              <a:ea typeface="M+ Bold"/>
              <a:cs typeface="M+ Bold"/>
              <a:sym typeface="M+ Bold"/>
            </a:endParaRPr>
          </a:p>
        </p:txBody>
      </p:sp>
      <p:sp>
        <p:nvSpPr>
          <p:cNvPr id="57" name="TextBox 57"/>
          <p:cNvSpPr txBox="1"/>
          <p:nvPr/>
        </p:nvSpPr>
        <p:spPr>
          <a:xfrm>
            <a:off x="1843395" y="4778916"/>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3</a:t>
            </a:r>
          </a:p>
        </p:txBody>
      </p:sp>
      <p:sp>
        <p:nvSpPr>
          <p:cNvPr id="58" name="TextBox 58"/>
          <p:cNvSpPr txBox="1"/>
          <p:nvPr/>
        </p:nvSpPr>
        <p:spPr>
          <a:xfrm>
            <a:off x="2253831" y="4770297"/>
            <a:ext cx="4599562" cy="339901"/>
          </a:xfrm>
          <a:prstGeom prst="rect">
            <a:avLst/>
          </a:prstGeom>
        </p:spPr>
        <p:txBody>
          <a:bodyPr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情報資産の分類知ってますか？</a:t>
            </a:r>
            <a:endParaRPr lang="en-US" sz="2000" b="1" spc="150" dirty="0">
              <a:solidFill>
                <a:srgbClr val="1CACEA"/>
              </a:solidFill>
              <a:latin typeface="M+ Heavy"/>
              <a:ea typeface="M+ Heavy"/>
              <a:cs typeface="M+ Heavy"/>
              <a:sym typeface="M+ Heavy"/>
            </a:endParaRPr>
          </a:p>
        </p:txBody>
      </p:sp>
      <p:sp>
        <p:nvSpPr>
          <p:cNvPr id="59" name="TextBox 59"/>
          <p:cNvSpPr txBox="1"/>
          <p:nvPr/>
        </p:nvSpPr>
        <p:spPr>
          <a:xfrm>
            <a:off x="1723072" y="5174493"/>
            <a:ext cx="5560377" cy="863698"/>
          </a:xfrm>
          <a:prstGeom prst="rect">
            <a:avLst/>
          </a:prstGeom>
        </p:spPr>
        <p:txBody>
          <a:bodyPr wrap="square" lIns="0" tIns="0" rIns="0" bIns="0" rtlCol="0" anchor="t">
            <a:spAutoFit/>
          </a:bodyPr>
          <a:lstStyle/>
          <a:p>
            <a:pPr>
              <a:lnSpc>
                <a:spcPts val="1680"/>
              </a:lnSpc>
            </a:pPr>
            <a:r>
              <a:rPr lang="ja-JP" altLang="en-US" sz="1200" dirty="0">
                <a:latin typeface="メイリオ" panose="020B0604030504040204" pitchFamily="50" charset="-128"/>
                <a:ea typeface="メイリオ" panose="020B0604030504040204" pitchFamily="50" charset="-128"/>
                <a:sym typeface="M+ Bold"/>
              </a:rPr>
              <a:t>各校の情報ｾｷｭﾘﾃｨ実施手順ではｾｷｭﾘﾃｨ侵害による影響（被害）の大きさによって、情報資産を重要性</a:t>
            </a:r>
            <a:r>
              <a:rPr lang="en-US" altLang="ja-JP" sz="1200" dirty="0">
                <a:latin typeface="メイリオ" panose="020B0604030504040204" pitchFamily="50" charset="-128"/>
                <a:ea typeface="メイリオ" panose="020B0604030504040204" pitchFamily="50" charset="-128"/>
                <a:sym typeface="M+ Bold"/>
              </a:rPr>
              <a:t>Ⅰ</a:t>
            </a:r>
            <a:r>
              <a:rPr lang="ja-JP" altLang="en-US" sz="1200" dirty="0">
                <a:latin typeface="メイリオ" panose="020B0604030504040204" pitchFamily="50" charset="-128"/>
                <a:ea typeface="メイリオ" panose="020B0604030504040204" pitchFamily="50" charset="-128"/>
                <a:sym typeface="M+ Bold"/>
              </a:rPr>
              <a:t>（秘匿情報）、重要性</a:t>
            </a:r>
            <a:r>
              <a:rPr lang="en-US" altLang="ja-JP" sz="1200" dirty="0">
                <a:latin typeface="メイリオ" panose="020B0604030504040204" pitchFamily="50" charset="-128"/>
                <a:ea typeface="メイリオ" panose="020B0604030504040204" pitchFamily="50" charset="-128"/>
                <a:sym typeface="M+ Bold"/>
              </a:rPr>
              <a:t>Ⅱ</a:t>
            </a:r>
            <a:r>
              <a:rPr lang="ja-JP" altLang="en-US" sz="1200" dirty="0">
                <a:latin typeface="メイリオ" panose="020B0604030504040204" pitchFamily="50" charset="-128"/>
                <a:ea typeface="メイリオ" panose="020B0604030504040204" pitchFamily="50" charset="-128"/>
                <a:sym typeface="M+ Bold"/>
              </a:rPr>
              <a:t>（保護情報）、重要性</a:t>
            </a:r>
            <a:r>
              <a:rPr lang="en-US" altLang="ja-JP" sz="1200" dirty="0">
                <a:latin typeface="メイリオ" panose="020B0604030504040204" pitchFamily="50" charset="-128"/>
                <a:ea typeface="メイリオ" panose="020B0604030504040204" pitchFamily="50" charset="-128"/>
                <a:sym typeface="M+ Bold"/>
              </a:rPr>
              <a:t>Ⅲ</a:t>
            </a:r>
            <a:r>
              <a:rPr lang="ja-JP" altLang="en-US" sz="1200" dirty="0">
                <a:latin typeface="メイリオ" panose="020B0604030504040204" pitchFamily="50" charset="-128"/>
                <a:ea typeface="メイリオ" panose="020B0604030504040204" pitchFamily="50" charset="-128"/>
                <a:sym typeface="M+ Bold"/>
              </a:rPr>
              <a:t>（公開情報）に分類（対策基準第</a:t>
            </a:r>
            <a:r>
              <a:rPr lang="en-US" altLang="ja-JP" sz="1200" dirty="0">
                <a:latin typeface="メイリオ" panose="020B0604030504040204" pitchFamily="50" charset="-128"/>
                <a:ea typeface="メイリオ" panose="020B0604030504040204" pitchFamily="50" charset="-128"/>
                <a:sym typeface="M+ Bold"/>
              </a:rPr>
              <a:t>15</a:t>
            </a:r>
            <a:r>
              <a:rPr lang="ja-JP" altLang="en-US" sz="1200" dirty="0">
                <a:latin typeface="メイリオ" panose="020B0604030504040204" pitchFamily="50" charset="-128"/>
                <a:ea typeface="メイリオ" panose="020B0604030504040204" pitchFamily="50" charset="-128"/>
                <a:sym typeface="M+ Bold"/>
              </a:rPr>
              <a:t>条及び第</a:t>
            </a:r>
            <a:r>
              <a:rPr lang="en-US" altLang="ja-JP" sz="1200" dirty="0">
                <a:latin typeface="メイリオ" panose="020B0604030504040204" pitchFamily="50" charset="-128"/>
                <a:ea typeface="メイリオ" panose="020B0604030504040204" pitchFamily="50" charset="-128"/>
                <a:sym typeface="M+ Bold"/>
              </a:rPr>
              <a:t>16</a:t>
            </a:r>
            <a:r>
              <a:rPr lang="ja-JP" altLang="en-US" sz="1200" dirty="0">
                <a:latin typeface="メイリオ" panose="020B0604030504040204" pitchFamily="50" charset="-128"/>
                <a:ea typeface="メイリオ" panose="020B0604030504040204" pitchFamily="50" charset="-128"/>
                <a:sym typeface="M+ Bold"/>
              </a:rPr>
              <a:t>条）しています。</a:t>
            </a:r>
            <a:r>
              <a:rPr lang="ja-JP" altLang="en-US" sz="1200" u="sng" dirty="0">
                <a:latin typeface="メイリオ" panose="020B0604030504040204" pitchFamily="50" charset="-128"/>
                <a:ea typeface="メイリオ" panose="020B0604030504040204" pitchFamily="50" charset="-128"/>
                <a:sym typeface="M+ Bold"/>
              </a:rPr>
              <a:t>各校で定められた「情報資産の分類とその管理（取扱い）」を確認しましょう</a:t>
            </a:r>
            <a:r>
              <a:rPr lang="ja-JP" altLang="en-US" sz="1200" dirty="0">
                <a:latin typeface="メイリオ" panose="020B0604030504040204" pitchFamily="50" charset="-128"/>
                <a:ea typeface="メイリオ" panose="020B0604030504040204" pitchFamily="50" charset="-128"/>
                <a:sym typeface="M+ Bold"/>
              </a:rPr>
              <a:t>。</a:t>
            </a:r>
            <a:endParaRPr lang="en-US" sz="1200" b="1" spc="92" dirty="0">
              <a:solidFill>
                <a:srgbClr val="000000"/>
              </a:solidFill>
              <a:latin typeface="M+ Bold"/>
              <a:ea typeface="M+ Bold"/>
              <a:cs typeface="M+ Bold"/>
              <a:sym typeface="M+ Bold"/>
            </a:endParaRPr>
          </a:p>
        </p:txBody>
      </p:sp>
      <p:sp>
        <p:nvSpPr>
          <p:cNvPr id="60" name="TextBox 60"/>
          <p:cNvSpPr txBox="1"/>
          <p:nvPr/>
        </p:nvSpPr>
        <p:spPr>
          <a:xfrm>
            <a:off x="1852768" y="6253781"/>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4</a:t>
            </a:r>
          </a:p>
        </p:txBody>
      </p:sp>
      <p:sp>
        <p:nvSpPr>
          <p:cNvPr id="61" name="TextBox 61"/>
          <p:cNvSpPr txBox="1"/>
          <p:nvPr/>
        </p:nvSpPr>
        <p:spPr>
          <a:xfrm>
            <a:off x="2238235" y="6259197"/>
            <a:ext cx="4851026" cy="339901"/>
          </a:xfrm>
          <a:prstGeom prst="rect">
            <a:avLst/>
          </a:prstGeom>
        </p:spPr>
        <p:txBody>
          <a:bodyPr wrap="square"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教育ｸﾗｳﾄﾞｻｰﾋﾞｽの情報漏洩増えてます</a:t>
            </a:r>
            <a:endParaRPr lang="en-US" sz="2000" b="1" spc="150" dirty="0">
              <a:solidFill>
                <a:srgbClr val="1CACEA"/>
              </a:solidFill>
              <a:latin typeface="M+ Heavy"/>
              <a:ea typeface="M+ Heavy"/>
              <a:cs typeface="M+ Heavy"/>
              <a:sym typeface="M+ Heavy"/>
            </a:endParaRPr>
          </a:p>
        </p:txBody>
      </p:sp>
      <p:sp>
        <p:nvSpPr>
          <p:cNvPr id="62" name="TextBox 62"/>
          <p:cNvSpPr txBox="1"/>
          <p:nvPr/>
        </p:nvSpPr>
        <p:spPr>
          <a:xfrm>
            <a:off x="1662824" y="6674358"/>
            <a:ext cx="5666038" cy="1074012"/>
          </a:xfrm>
          <a:prstGeom prst="rect">
            <a:avLst/>
          </a:prstGeom>
        </p:spPr>
        <p:txBody>
          <a:bodyPr wrap="square" lIns="0" tIns="0" rIns="0" bIns="0" rtlCol="0" anchor="t">
            <a:spAutoFit/>
          </a:bodyPr>
          <a:lstStyle/>
          <a:p>
            <a:pPr algn="l">
              <a:lnSpc>
                <a:spcPts val="1680"/>
              </a:lnSpc>
            </a:pP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授業や校務において、教育用</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ｸﾗｳﾄﾞｻｰﾋﾞｽ</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Microsoft</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 365</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Google Workspace</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）を活用</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してますが</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、不適切な取扱いにより、</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本来閲覧すべきでない者に対して</a:t>
            </a:r>
            <a:r>
              <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閲覧が可能になっていた事案が多く発生しています</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「教育用ｸﾗｳﾄﾞｻｰﾋﾞｽの適切な活用について（令和６年５月</a:t>
            </a:r>
            <a:r>
              <a:rPr lang="en-US" altLang="ja-JP"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14</a:t>
            </a:r>
            <a:r>
              <a:rPr lang="ja-JP" altLang="en-US"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日付</a:t>
            </a:r>
            <a:r>
              <a:rPr lang="zh-CN" altLang="en-US"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教企第</a:t>
            </a:r>
            <a:r>
              <a:rPr lang="en-US" altLang="zh-CN"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1085</a:t>
            </a:r>
            <a:r>
              <a:rPr lang="zh-CN" altLang="en-US"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号</a:t>
            </a:r>
            <a:r>
              <a:rPr lang="ja-JP" altLang="en-US" sz="1200" u="sng" kern="100" dirty="0">
                <a:effectLst/>
                <a:latin typeface="メイリオ" panose="020B0604030504040204" pitchFamily="50" charset="-128"/>
                <a:ea typeface="メイリオ" panose="020B0604030504040204" pitchFamily="50" charset="-128"/>
                <a:cs typeface="Times New Roman" panose="02020603050405020304" pitchFamily="18" charset="0"/>
              </a:rPr>
              <a:t>）」を確認しましょう</a:t>
            </a:r>
            <a:r>
              <a:rPr lang="ja-JP"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zh-CN" altLang="en-US"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ts val="1680"/>
              </a:lnSpc>
            </a:pPr>
            <a:endParaRPr lang="en-US" sz="1000" spc="92" dirty="0">
              <a:solidFill>
                <a:srgbClr val="000000"/>
              </a:solidFill>
              <a:latin typeface="メイリオ" panose="020B0604030504040204" pitchFamily="50" charset="-128"/>
              <a:ea typeface="メイリオ" panose="020B0604030504040204" pitchFamily="50" charset="-128"/>
              <a:cs typeface="M+ Bold"/>
              <a:sym typeface="M+ Bold"/>
            </a:endParaRPr>
          </a:p>
        </p:txBody>
      </p:sp>
      <p:sp>
        <p:nvSpPr>
          <p:cNvPr id="63" name="TextBox 63"/>
          <p:cNvSpPr txBox="1"/>
          <p:nvPr/>
        </p:nvSpPr>
        <p:spPr>
          <a:xfrm>
            <a:off x="1843395" y="7734223"/>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5</a:t>
            </a:r>
          </a:p>
        </p:txBody>
      </p:sp>
      <p:sp>
        <p:nvSpPr>
          <p:cNvPr id="64" name="TextBox 64"/>
          <p:cNvSpPr txBox="1"/>
          <p:nvPr/>
        </p:nvSpPr>
        <p:spPr>
          <a:xfrm>
            <a:off x="2286992" y="3617259"/>
            <a:ext cx="4599562" cy="339901"/>
          </a:xfrm>
          <a:prstGeom prst="rect">
            <a:avLst/>
          </a:prstGeom>
        </p:spPr>
        <p:txBody>
          <a:bodyPr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情報ｾｷｭﾘﾃｨ実施手順知ってますか？</a:t>
            </a:r>
            <a:endParaRPr lang="en-US" sz="2000" b="1" spc="150" dirty="0">
              <a:solidFill>
                <a:srgbClr val="1CACEA"/>
              </a:solidFill>
              <a:latin typeface="M+ Heavy"/>
              <a:ea typeface="M+ Heavy"/>
              <a:cs typeface="M+ Heavy"/>
              <a:sym typeface="M+ Heavy"/>
            </a:endParaRPr>
          </a:p>
        </p:txBody>
      </p:sp>
      <p:sp>
        <p:nvSpPr>
          <p:cNvPr id="65" name="TextBox 65"/>
          <p:cNvSpPr txBox="1"/>
          <p:nvPr/>
        </p:nvSpPr>
        <p:spPr>
          <a:xfrm>
            <a:off x="1723073" y="8115223"/>
            <a:ext cx="5560376" cy="645690"/>
          </a:xfrm>
          <a:prstGeom prst="rect">
            <a:avLst/>
          </a:prstGeom>
        </p:spPr>
        <p:txBody>
          <a:bodyPr wrap="square" lIns="0" tIns="0" rIns="0" bIns="0" rtlCol="0" anchor="t">
            <a:spAutoFit/>
          </a:bodyPr>
          <a:lstStyle/>
          <a:p>
            <a:pPr algn="l">
              <a:lnSpc>
                <a:spcPts val="1680"/>
              </a:lnSpc>
            </a:pPr>
            <a:r>
              <a:rPr lang="ja-JP" altLang="en-US" sz="1200" spc="92" dirty="0">
                <a:solidFill>
                  <a:srgbClr val="000000"/>
                </a:solidFill>
                <a:latin typeface="メイリオ" panose="020B0604030504040204" pitchFamily="50" charset="-128"/>
                <a:ea typeface="メイリオ" panose="020B0604030504040204" pitchFamily="50" charset="-128"/>
                <a:cs typeface="M+ Bold"/>
                <a:sym typeface="M+ Bold"/>
              </a:rPr>
              <a:t>漏洩発生時には、直ちに担当課を通じて教育委員会事務局総務課や関係各所へ連絡を行い、本人通知や公表（記者発表等）の準備が必要になります。</a:t>
            </a:r>
            <a:r>
              <a:rPr lang="ja-JP" altLang="en-US" sz="1200" u="sng" spc="92" dirty="0">
                <a:solidFill>
                  <a:srgbClr val="000000"/>
                </a:solidFill>
                <a:latin typeface="メイリオ" panose="020B0604030504040204" pitchFamily="50" charset="-128"/>
                <a:ea typeface="メイリオ" panose="020B0604030504040204" pitchFamily="50" charset="-128"/>
                <a:cs typeface="M+ Bold"/>
                <a:sym typeface="M+ Bold"/>
              </a:rPr>
              <a:t>「兵庫県教育情報セキュリティ緊急時対応計画」を確認しましょう</a:t>
            </a:r>
            <a:r>
              <a:rPr lang="ja-JP" altLang="en-US" sz="1200" spc="92" dirty="0">
                <a:solidFill>
                  <a:srgbClr val="000000"/>
                </a:solidFill>
                <a:latin typeface="メイリオ" panose="020B0604030504040204" pitchFamily="50" charset="-128"/>
                <a:ea typeface="メイリオ" panose="020B0604030504040204" pitchFamily="50" charset="-128"/>
                <a:cs typeface="M+ Bold"/>
                <a:sym typeface="M+ Bold"/>
              </a:rPr>
              <a:t>。</a:t>
            </a:r>
            <a:endParaRPr lang="en-US" sz="1200" spc="92" dirty="0">
              <a:solidFill>
                <a:srgbClr val="000000"/>
              </a:solidFill>
              <a:latin typeface="メイリオ" panose="020B0604030504040204" pitchFamily="50" charset="-128"/>
              <a:ea typeface="メイリオ" panose="020B0604030504040204" pitchFamily="50" charset="-128"/>
              <a:cs typeface="M+ Bold"/>
              <a:sym typeface="M+ Bold"/>
            </a:endParaRPr>
          </a:p>
        </p:txBody>
      </p:sp>
      <p:sp>
        <p:nvSpPr>
          <p:cNvPr id="66" name="TextBox 66"/>
          <p:cNvSpPr txBox="1"/>
          <p:nvPr/>
        </p:nvSpPr>
        <p:spPr>
          <a:xfrm>
            <a:off x="1843395" y="9011963"/>
            <a:ext cx="195409" cy="316742"/>
          </a:xfrm>
          <a:prstGeom prst="rect">
            <a:avLst/>
          </a:prstGeom>
        </p:spPr>
        <p:txBody>
          <a:bodyPr lIns="0" tIns="0" rIns="0" bIns="0" rtlCol="0" anchor="t">
            <a:spAutoFit/>
          </a:bodyPr>
          <a:lstStyle/>
          <a:p>
            <a:pPr algn="l">
              <a:lnSpc>
                <a:spcPts val="2491"/>
              </a:lnSpc>
            </a:pPr>
            <a:r>
              <a:rPr lang="en-US" sz="1779" b="1">
                <a:solidFill>
                  <a:srgbClr val="FFFFFF"/>
                </a:solidFill>
                <a:latin typeface="M+ Ultra-Bold"/>
                <a:ea typeface="M+ Ultra-Bold"/>
                <a:cs typeface="M+ Ultra-Bold"/>
                <a:sym typeface="M+ Ultra-Bold"/>
              </a:rPr>
              <a:t>6</a:t>
            </a:r>
          </a:p>
        </p:txBody>
      </p:sp>
      <p:sp>
        <p:nvSpPr>
          <p:cNvPr id="67" name="TextBox 67"/>
          <p:cNvSpPr txBox="1"/>
          <p:nvPr/>
        </p:nvSpPr>
        <p:spPr>
          <a:xfrm>
            <a:off x="2253831" y="7734223"/>
            <a:ext cx="4599562" cy="339901"/>
          </a:xfrm>
          <a:prstGeom prst="rect">
            <a:avLst/>
          </a:prstGeom>
        </p:spPr>
        <p:txBody>
          <a:bodyPr lIns="0" tIns="0" rIns="0" bIns="0" rtlCol="0" anchor="t">
            <a:spAutoFit/>
          </a:bodyPr>
          <a:lstStyle/>
          <a:p>
            <a:pPr algn="l">
              <a:lnSpc>
                <a:spcPts val="2800"/>
              </a:lnSpc>
            </a:pPr>
            <a:r>
              <a:rPr lang="ja-JP" altLang="en-US" sz="2000" b="1" spc="150" dirty="0">
                <a:solidFill>
                  <a:srgbClr val="1CACEA"/>
                </a:solidFill>
                <a:latin typeface="M+ Heavy"/>
                <a:ea typeface="M+ Heavy"/>
                <a:cs typeface="M+ Heavy"/>
                <a:sym typeface="M+ Heavy"/>
              </a:rPr>
              <a:t>もし情報漏洩したら？</a:t>
            </a:r>
            <a:endParaRPr lang="en-US" sz="2000" b="1" spc="150" dirty="0">
              <a:solidFill>
                <a:srgbClr val="1CACEA"/>
              </a:solidFill>
              <a:latin typeface="M+ Heavy"/>
              <a:ea typeface="M+ Heavy"/>
              <a:cs typeface="M+ Heavy"/>
              <a:sym typeface="M+ Heavy"/>
            </a:endParaRPr>
          </a:p>
        </p:txBody>
      </p:sp>
      <p:sp>
        <p:nvSpPr>
          <p:cNvPr id="68" name="TextBox 68"/>
          <p:cNvSpPr txBox="1"/>
          <p:nvPr/>
        </p:nvSpPr>
        <p:spPr>
          <a:xfrm>
            <a:off x="1723073" y="9427888"/>
            <a:ext cx="5560376" cy="645690"/>
          </a:xfrm>
          <a:prstGeom prst="rect">
            <a:avLst/>
          </a:prstGeom>
        </p:spPr>
        <p:txBody>
          <a:bodyPr wrap="square" lIns="0" tIns="0" rIns="0" bIns="0" rtlCol="0" anchor="t">
            <a:spAutoFit/>
          </a:bodyPr>
          <a:lstStyle/>
          <a:p>
            <a:pPr algn="l">
              <a:lnSpc>
                <a:spcPts val="1680"/>
              </a:lnSpc>
            </a:pPr>
            <a:r>
              <a:rPr lang="ja-JP" altLang="en-US" sz="1200" spc="92" dirty="0">
                <a:solidFill>
                  <a:srgbClr val="000000"/>
                </a:solidFill>
                <a:latin typeface="メイリオ" panose="020B0604030504040204" pitchFamily="50" charset="-128"/>
                <a:ea typeface="メイリオ" panose="020B0604030504040204" pitchFamily="50" charset="-128"/>
                <a:cs typeface="M+ Bold"/>
                <a:sym typeface="M+ Bold"/>
              </a:rPr>
              <a:t>各校で定められている情報ｾｷｭﾘﾃｨ実施手順を確認し、各校のルールを遵守しましょう。また、ｸﾗｳﾄﾞｻｰﾋﾞｽを利用する場合は、情報漏洩のﾘｽｸがあるとの認識のもと、情報資産を適正に管理しましょう。</a:t>
            </a:r>
            <a:endParaRPr lang="en-US" sz="1200" spc="92" dirty="0">
              <a:solidFill>
                <a:srgbClr val="000000"/>
              </a:solidFill>
              <a:latin typeface="メイリオ" panose="020B0604030504040204" pitchFamily="50" charset="-128"/>
              <a:ea typeface="メイリオ" panose="020B0604030504040204" pitchFamily="50" charset="-128"/>
              <a:cs typeface="M+ Bold"/>
              <a:sym typeface="M+ Bold"/>
            </a:endParaRPr>
          </a:p>
        </p:txBody>
      </p:sp>
      <p:grpSp>
        <p:nvGrpSpPr>
          <p:cNvPr id="50" name="Group 23">
            <a:extLst>
              <a:ext uri="{FF2B5EF4-FFF2-40B4-BE49-F238E27FC236}">
                <a16:creationId xmlns:a16="http://schemas.microsoft.com/office/drawing/2014/main" id="{DFE47922-B3A6-B779-DC52-1EF497551D26}"/>
              </a:ext>
            </a:extLst>
          </p:cNvPr>
          <p:cNvGrpSpPr/>
          <p:nvPr/>
        </p:nvGrpSpPr>
        <p:grpSpPr>
          <a:xfrm>
            <a:off x="1111250" y="10096099"/>
            <a:ext cx="6097751" cy="550006"/>
            <a:chOff x="-736934" y="-38100"/>
            <a:chExt cx="3168524" cy="631513"/>
          </a:xfrm>
        </p:grpSpPr>
        <p:sp>
          <p:nvSpPr>
            <p:cNvPr id="70" name="Freeform 24">
              <a:extLst>
                <a:ext uri="{FF2B5EF4-FFF2-40B4-BE49-F238E27FC236}">
                  <a16:creationId xmlns:a16="http://schemas.microsoft.com/office/drawing/2014/main" id="{ABB48A44-1CA0-332A-ABEC-2D5795E19012}"/>
                </a:ext>
              </a:extLst>
            </p:cNvPr>
            <p:cNvSpPr/>
            <p:nvPr/>
          </p:nvSpPr>
          <p:spPr>
            <a:xfrm>
              <a:off x="-736934" y="82178"/>
              <a:ext cx="3064346" cy="511235"/>
            </a:xfrm>
            <a:custGeom>
              <a:avLst/>
              <a:gdLst/>
              <a:ahLst/>
              <a:cxnLst/>
              <a:rect l="l" t="t" r="r" b="b"/>
              <a:pathLst>
                <a:path w="2431590" h="401192">
                  <a:moveTo>
                    <a:pt x="14833" y="0"/>
                  </a:moveTo>
                  <a:lnTo>
                    <a:pt x="2416757" y="0"/>
                  </a:lnTo>
                  <a:cubicBezTo>
                    <a:pt x="2424949" y="0"/>
                    <a:pt x="2431590" y="6641"/>
                    <a:pt x="2431590" y="14833"/>
                  </a:cubicBezTo>
                  <a:lnTo>
                    <a:pt x="2431590" y="386358"/>
                  </a:lnTo>
                  <a:cubicBezTo>
                    <a:pt x="2431590" y="394550"/>
                    <a:pt x="2424949" y="401192"/>
                    <a:pt x="2416757" y="401192"/>
                  </a:cubicBezTo>
                  <a:lnTo>
                    <a:pt x="14833" y="401192"/>
                  </a:lnTo>
                  <a:cubicBezTo>
                    <a:pt x="10899" y="401192"/>
                    <a:pt x="7126" y="399629"/>
                    <a:pt x="4345" y="396847"/>
                  </a:cubicBezTo>
                  <a:cubicBezTo>
                    <a:pt x="1563" y="394065"/>
                    <a:pt x="0" y="390292"/>
                    <a:pt x="0" y="386358"/>
                  </a:cubicBezTo>
                  <a:lnTo>
                    <a:pt x="0" y="14833"/>
                  </a:lnTo>
                  <a:cubicBezTo>
                    <a:pt x="0" y="10899"/>
                    <a:pt x="1563" y="7126"/>
                    <a:pt x="4345" y="4345"/>
                  </a:cubicBezTo>
                  <a:cubicBezTo>
                    <a:pt x="7126" y="1563"/>
                    <a:pt x="10899" y="0"/>
                    <a:pt x="14833" y="0"/>
                  </a:cubicBezTo>
                  <a:close/>
                </a:path>
              </a:pathLst>
            </a:custGeom>
            <a:noFill/>
          </p:spPr>
          <p:txBody>
            <a:bodyPr/>
            <a:lstStyle/>
            <a:p>
              <a:r>
                <a:rPr lang="ja-JP" altLang="en-US" sz="1400" b="1" dirty="0">
                  <a:latin typeface="M+ Heavy"/>
                  <a:ea typeface="M+ Heavy"/>
                  <a:cs typeface="M+ Heavy"/>
                </a:rPr>
                <a:t>資料掲載</a:t>
              </a:r>
              <a:r>
                <a:rPr lang="en-US" altLang="ja-JP" sz="1400" b="1" dirty="0">
                  <a:latin typeface="M+ Heavy"/>
                  <a:ea typeface="M+ Heavy"/>
                  <a:cs typeface="M+ Heavy"/>
                </a:rPr>
                <a:t>URL</a:t>
              </a:r>
              <a:r>
                <a:rPr lang="ja-JP" altLang="en-US" sz="1400" b="1" dirty="0">
                  <a:latin typeface="M+ Heavy"/>
                  <a:ea typeface="M+ Heavy"/>
                  <a:cs typeface="M+ Heavy"/>
                </a:rPr>
                <a:t>：兵庫県教育情報ネット利用者</a:t>
              </a:r>
              <a:r>
                <a:rPr lang="en-US" altLang="ja-JP" sz="1400" b="1" dirty="0">
                  <a:latin typeface="M+ Heavy"/>
                  <a:ea typeface="M+ Heavy"/>
                  <a:cs typeface="M+ Heavy"/>
                </a:rPr>
                <a:t>/</a:t>
              </a:r>
              <a:r>
                <a:rPr lang="ja-JP" altLang="en-US" sz="1400" b="1" dirty="0">
                  <a:latin typeface="M+ Heavy"/>
                  <a:ea typeface="M+ Heavy"/>
                  <a:cs typeface="M+ Heavy"/>
                </a:rPr>
                <a:t>学校担当者サイト</a:t>
              </a:r>
              <a:endParaRPr lang="en-US" altLang="ja-JP" sz="1400" b="1" dirty="0">
                <a:latin typeface="M+ Heavy"/>
                <a:ea typeface="M+ Heavy"/>
                <a:cs typeface="M+ Heavy"/>
              </a:endParaRPr>
            </a:p>
            <a:p>
              <a:r>
                <a:rPr lang="ja-JP" altLang="en-US" sz="1400" b="1" dirty="0">
                  <a:latin typeface="M+ Heavy"/>
                  <a:ea typeface="M+ Heavy"/>
                  <a:cs typeface="M+ Heavy"/>
                </a:rPr>
                <a:t>　　　　　　　</a:t>
              </a:r>
              <a:r>
                <a:rPr lang="en-US" altLang="ja-JP" sz="1400" b="1" dirty="0">
                  <a:latin typeface="M+ Heavy"/>
                  <a:ea typeface="M+ Heavy"/>
                  <a:cs typeface="M+ Heavy"/>
                </a:rPr>
                <a:t>https://dmzcms.hyogo-c.ed.jp/yuzuriha/NC3/</a:t>
              </a:r>
              <a:endParaRPr lang="ja-JP" altLang="en-US" sz="1400" b="1" dirty="0">
                <a:latin typeface="M+ Heavy"/>
                <a:ea typeface="M+ Heavy"/>
                <a:cs typeface="M+ Heavy"/>
              </a:endParaRPr>
            </a:p>
          </p:txBody>
        </p:sp>
        <p:sp>
          <p:nvSpPr>
            <p:cNvPr id="71" name="TextBox 25">
              <a:extLst>
                <a:ext uri="{FF2B5EF4-FFF2-40B4-BE49-F238E27FC236}">
                  <a16:creationId xmlns:a16="http://schemas.microsoft.com/office/drawing/2014/main" id="{C13E8825-1915-A02D-20FB-881ED32A5B06}"/>
                </a:ext>
              </a:extLst>
            </p:cNvPr>
            <p:cNvSpPr txBox="1"/>
            <p:nvPr/>
          </p:nvSpPr>
          <p:spPr>
            <a:xfrm>
              <a:off x="0" y="-38100"/>
              <a:ext cx="2431590" cy="439292"/>
            </a:xfrm>
            <a:prstGeom prst="rect">
              <a:avLst/>
            </a:prstGeom>
          </p:spPr>
          <p:txBody>
            <a:bodyPr lIns="50800" tIns="50800" rIns="50800" bIns="50800" rtlCol="0" anchor="ctr"/>
            <a:lstStyle/>
            <a:p>
              <a:pPr algn="ctr">
                <a:lnSpc>
                  <a:spcPts val="1960"/>
                </a:lnSpc>
              </a:pPr>
              <a:endParaRPr sz="1400"/>
            </a:p>
          </p:txBody>
        </p:sp>
      </p:grpSp>
      <p:sp>
        <p:nvSpPr>
          <p:cNvPr id="46" name="Freeform 46"/>
          <p:cNvSpPr/>
          <p:nvPr/>
        </p:nvSpPr>
        <p:spPr>
          <a:xfrm rot="322024">
            <a:off x="5818110" y="579521"/>
            <a:ext cx="1325179" cy="686684"/>
          </a:xfrm>
          <a:custGeom>
            <a:avLst/>
            <a:gdLst/>
            <a:ahLst/>
            <a:cxnLst/>
            <a:rect l="l" t="t" r="r" b="b"/>
            <a:pathLst>
              <a:path w="1325179" h="686684">
                <a:moveTo>
                  <a:pt x="0" y="0"/>
                </a:moveTo>
                <a:lnTo>
                  <a:pt x="1325179" y="0"/>
                </a:lnTo>
                <a:lnTo>
                  <a:pt x="1325179" y="686683"/>
                </a:lnTo>
                <a:lnTo>
                  <a:pt x="0" y="68668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ja-JP" altLang="en-US"/>
          </a:p>
        </p:txBody>
      </p:sp>
      <p:pic>
        <p:nvPicPr>
          <p:cNvPr id="69" name="図 68">
            <a:extLst>
              <a:ext uri="{FF2B5EF4-FFF2-40B4-BE49-F238E27FC236}">
                <a16:creationId xmlns:a16="http://schemas.microsoft.com/office/drawing/2014/main" id="{9E3A782F-840C-5D1A-61CC-4A1F0F8D46C6}"/>
              </a:ext>
            </a:extLst>
          </p:cNvPr>
          <p:cNvPicPr>
            <a:picLocks noChangeAspect="1"/>
          </p:cNvPicPr>
          <p:nvPr/>
        </p:nvPicPr>
        <p:blipFill>
          <a:blip r:embed="rId18"/>
          <a:stretch>
            <a:fillRect/>
          </a:stretch>
        </p:blipFill>
        <p:spPr>
          <a:xfrm>
            <a:off x="6853393" y="10166569"/>
            <a:ext cx="511460" cy="510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448</Words>
  <Application>Microsoft Office PowerPoint</Application>
  <PresentationFormat>ユーザー設定</PresentationFormat>
  <Paragraphs>23</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 Ultra-Bold</vt:lpstr>
      <vt:lpstr>M+ Bold</vt:lpstr>
      <vt:lpstr>M+ Heavy</vt:lpstr>
      <vt:lpstr>メイリオ</vt:lpstr>
      <vt:lpstr>Arial</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白　青　黄色　青空　図解　仕事効率　6選　ビジネス　A4 縦</dc:title>
  <dc:creator>前田　祐介</dc:creator>
  <cp:lastModifiedBy>西海　豪紀</cp:lastModifiedBy>
  <cp:revision>13</cp:revision>
  <cp:lastPrinted>2025-04-07T03:16:49Z</cp:lastPrinted>
  <dcterms:created xsi:type="dcterms:W3CDTF">2006-08-16T00:00:00Z</dcterms:created>
  <dcterms:modified xsi:type="dcterms:W3CDTF">2025-04-07T08:13:20Z</dcterms:modified>
  <dc:identifier>DAGe-bTwSig</dc:identifier>
</cp:coreProperties>
</file>