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0279975" cy="42808525"/>
  <p:notesSz cx="6888163" cy="10018713"/>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74" userDrawn="1">
          <p15:clr>
            <a:srgbClr val="A4A3A4"/>
          </p15:clr>
        </p15:guide>
        <p15:guide id="2" pos="95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統" initials="田村" lastIdx="1" clrIdx="0">
    <p:extLst>
      <p:ext uri="{19B8F6BF-5375-455C-9EA6-DF929625EA0E}">
        <p15:presenceInfo xmlns:p15="http://schemas.microsoft.com/office/powerpoint/2012/main" userId="6bbf8dcc7c5a71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2FE"/>
    <a:srgbClr val="3333CC"/>
    <a:srgbClr val="FFFD78"/>
    <a:srgbClr val="FF0080"/>
    <a:srgbClr val="FFCC66"/>
    <a:srgbClr val="00FFFF"/>
    <a:srgbClr val="FC7608"/>
    <a:srgbClr val="A3801D"/>
    <a:srgbClr val="AEA712"/>
    <a:srgbClr val="B89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8"/>
    <p:restoredTop sz="88192" autoAdjust="0"/>
  </p:normalViewPr>
  <p:slideViewPr>
    <p:cSldViewPr>
      <p:cViewPr>
        <p:scale>
          <a:sx n="46" d="100"/>
          <a:sy n="46" d="100"/>
        </p:scale>
        <p:origin x="-3618" y="564"/>
      </p:cViewPr>
      <p:guideLst>
        <p:guide orient="horz" pos="13574"/>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84870" cy="500936"/>
          </a:xfrm>
          <a:prstGeom prst="rect">
            <a:avLst/>
          </a:prstGeom>
        </p:spPr>
        <p:txBody>
          <a:bodyPr vert="horz" lIns="93026" tIns="46512" rIns="93026" bIns="46512" rtlCol="0"/>
          <a:lstStyle>
            <a:lvl1pPr algn="l">
              <a:defRPr sz="1200"/>
            </a:lvl1pPr>
          </a:lstStyle>
          <a:p>
            <a:endParaRPr kumimoji="1" lang="ja-JP" altLang="en-US"/>
          </a:p>
        </p:txBody>
      </p:sp>
      <p:sp>
        <p:nvSpPr>
          <p:cNvPr id="3" name="日付プレースホルダ 2"/>
          <p:cNvSpPr>
            <a:spLocks noGrp="1"/>
          </p:cNvSpPr>
          <p:nvPr>
            <p:ph type="dt" idx="1"/>
          </p:nvPr>
        </p:nvSpPr>
        <p:spPr>
          <a:xfrm>
            <a:off x="3901700" y="2"/>
            <a:ext cx="2984870" cy="500936"/>
          </a:xfrm>
          <a:prstGeom prst="rect">
            <a:avLst/>
          </a:prstGeom>
        </p:spPr>
        <p:txBody>
          <a:bodyPr vert="horz" lIns="93026" tIns="46512" rIns="93026" bIns="46512" rtlCol="0"/>
          <a:lstStyle>
            <a:lvl1pPr algn="r">
              <a:defRPr sz="1200"/>
            </a:lvl1pPr>
          </a:lstStyle>
          <a:p>
            <a:fld id="{42EB3138-0786-429D-AC02-3B1EFE8084DA}" type="datetimeFigureOut">
              <a:rPr kumimoji="1" lang="ja-JP" altLang="en-US" smtClean="0"/>
              <a:pPr/>
              <a:t>2023/12/19</a:t>
            </a:fld>
            <a:endParaRPr kumimoji="1" lang="ja-JP" altLang="en-US"/>
          </a:p>
        </p:txBody>
      </p:sp>
      <p:sp>
        <p:nvSpPr>
          <p:cNvPr id="4" name="スライド イメージ プレースホルダ 3"/>
          <p:cNvSpPr>
            <a:spLocks noGrp="1" noRot="1" noChangeAspect="1"/>
          </p:cNvSpPr>
          <p:nvPr>
            <p:ph type="sldImg" idx="2"/>
          </p:nvPr>
        </p:nvSpPr>
        <p:spPr>
          <a:xfrm>
            <a:off x="2114550" y="750888"/>
            <a:ext cx="2659063" cy="3759200"/>
          </a:xfrm>
          <a:prstGeom prst="rect">
            <a:avLst/>
          </a:prstGeom>
          <a:noFill/>
          <a:ln w="12700">
            <a:solidFill>
              <a:prstClr val="black"/>
            </a:solidFill>
          </a:ln>
        </p:spPr>
        <p:txBody>
          <a:bodyPr vert="horz" lIns="93026" tIns="46512" rIns="93026" bIns="46512" rtlCol="0" anchor="ctr"/>
          <a:lstStyle/>
          <a:p>
            <a:endParaRPr lang="ja-JP" altLang="en-US"/>
          </a:p>
        </p:txBody>
      </p:sp>
      <p:sp>
        <p:nvSpPr>
          <p:cNvPr id="5" name="ノート プレースホルダ 4"/>
          <p:cNvSpPr>
            <a:spLocks noGrp="1"/>
          </p:cNvSpPr>
          <p:nvPr>
            <p:ph type="body" sz="quarter" idx="3"/>
          </p:nvPr>
        </p:nvSpPr>
        <p:spPr>
          <a:xfrm>
            <a:off x="688818" y="4758890"/>
            <a:ext cx="5510530" cy="4508421"/>
          </a:xfrm>
          <a:prstGeom prst="rect">
            <a:avLst/>
          </a:prstGeom>
        </p:spPr>
        <p:txBody>
          <a:bodyPr vert="horz" lIns="93026" tIns="46512" rIns="93026" bIns="4651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516039"/>
            <a:ext cx="2984870" cy="500936"/>
          </a:xfrm>
          <a:prstGeom prst="rect">
            <a:avLst/>
          </a:prstGeom>
        </p:spPr>
        <p:txBody>
          <a:bodyPr vert="horz" lIns="93026" tIns="46512" rIns="93026" bIns="4651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901700" y="9516039"/>
            <a:ext cx="2984870" cy="500936"/>
          </a:xfrm>
          <a:prstGeom prst="rect">
            <a:avLst/>
          </a:prstGeom>
        </p:spPr>
        <p:txBody>
          <a:bodyPr vert="horz" lIns="93026" tIns="46512" rIns="93026" bIns="46512" rtlCol="0" anchor="b"/>
          <a:lstStyle>
            <a:lvl1pPr algn="r">
              <a:defRPr sz="1200"/>
            </a:lvl1pPr>
          </a:lstStyle>
          <a:p>
            <a:fld id="{9A8BCC2C-5B3C-4D8C-A474-291AF3CAEAA7}" type="slidenum">
              <a:rPr kumimoji="1" lang="ja-JP" altLang="en-US" smtClean="0"/>
              <a:pPr/>
              <a:t>‹#›</a:t>
            </a:fld>
            <a:endParaRPr kumimoji="1" lang="ja-JP" altLang="en-US"/>
          </a:p>
        </p:txBody>
      </p:sp>
    </p:spTree>
    <p:extLst>
      <p:ext uri="{BB962C8B-B14F-4D97-AF65-F5344CB8AC3E}">
        <p14:creationId xmlns:p14="http://schemas.microsoft.com/office/powerpoint/2010/main" val="9506449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A8BCC2C-5B3C-4D8C-A474-291AF3CAEAA7}" type="slidenum">
              <a:rPr kumimoji="1" lang="ja-JP" altLang="en-US" smtClean="0"/>
              <a:pPr/>
              <a:t>1</a:t>
            </a:fld>
            <a:endParaRPr kumimoji="1" lang="ja-JP" altLang="en-US"/>
          </a:p>
        </p:txBody>
      </p:sp>
    </p:spTree>
    <p:extLst>
      <p:ext uri="{BB962C8B-B14F-4D97-AF65-F5344CB8AC3E}">
        <p14:creationId xmlns:p14="http://schemas.microsoft.com/office/powerpoint/2010/main" val="184576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698227" y="10702131"/>
            <a:ext cx="22557528" cy="227995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015123" y="10702131"/>
            <a:ext cx="67178439" cy="227995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a:t>マスタ タイトルの書式設定</a:t>
            </a:r>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a:t>マスタ タイトルの書式設定</a:t>
            </a:r>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12F9F82-7389-4385-A453-126E80501147}" type="datetimeFigureOut">
              <a:rPr kumimoji="1" lang="ja-JP" altLang="en-US" smtClean="0"/>
              <a:pPr/>
              <a:t>2023/12/19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5B48148-188F-40D9-B9D1-1EF9D3FF1C7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1513998"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512F9F82-7389-4385-A453-126E80501147}" type="datetimeFigureOut">
              <a:rPr kumimoji="1" lang="ja-JP" altLang="en-US" smtClean="0"/>
              <a:pPr/>
              <a:t>2023/12/19</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45B48148-188F-40D9-B9D1-1EF9D3FF1C7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NUL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jpeg"/><Relationship Id="rId15" Type="http://schemas.openxmlformats.org/officeDocument/2006/relationships/image" Target="../media/image12.pn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a:extLst>
              <a:ext uri="{FF2B5EF4-FFF2-40B4-BE49-F238E27FC236}">
                <a16:creationId xmlns:a16="http://schemas.microsoft.com/office/drawing/2014/main" id="{8BB7F406-EB1D-4D40-9D50-F75C72CF7EB5}"/>
              </a:ext>
            </a:extLst>
          </p:cNvPr>
          <p:cNvSpPr/>
          <p:nvPr/>
        </p:nvSpPr>
        <p:spPr>
          <a:xfrm>
            <a:off x="10733331" y="8211990"/>
            <a:ext cx="9630361" cy="154610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dirty="0"/>
              <a:t>ペットボトル法による問題点</a:t>
            </a:r>
            <a:endParaRPr kumimoji="1" lang="ja-JP" altLang="en-US" sz="6000" dirty="0"/>
          </a:p>
        </p:txBody>
      </p:sp>
      <p:sp>
        <p:nvSpPr>
          <p:cNvPr id="75" name="正方形/長方形 74">
            <a:extLst>
              <a:ext uri="{FF2B5EF4-FFF2-40B4-BE49-F238E27FC236}">
                <a16:creationId xmlns:a16="http://schemas.microsoft.com/office/drawing/2014/main" id="{585742D4-F3B6-41E0-9875-8F49C6000996}"/>
              </a:ext>
            </a:extLst>
          </p:cNvPr>
          <p:cNvSpPr/>
          <p:nvPr/>
        </p:nvSpPr>
        <p:spPr>
          <a:xfrm>
            <a:off x="20815035" y="31549428"/>
            <a:ext cx="9342106" cy="1135336"/>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dirty="0"/>
              <a:t>生徒実験の模式図</a:t>
            </a:r>
            <a:endParaRPr kumimoji="1" lang="ja-JP" altLang="en-US" sz="7200" dirty="0"/>
          </a:p>
        </p:txBody>
      </p:sp>
      <p:sp>
        <p:nvSpPr>
          <p:cNvPr id="15" name="正方形/長方形 14"/>
          <p:cNvSpPr/>
          <p:nvPr/>
        </p:nvSpPr>
        <p:spPr>
          <a:xfrm flipH="1">
            <a:off x="8210933" y="9997"/>
            <a:ext cx="22279804" cy="4417684"/>
          </a:xfrm>
          <a:prstGeom prst="rect">
            <a:avLst/>
          </a:prstGeom>
          <a:solidFill>
            <a:srgbClr val="1D12FE"/>
          </a:solidFill>
          <a:ln w="38100" cmpd="sng">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solidFill>
                <a:schemeClr val="tx1"/>
              </a:solidFill>
              <a:latin typeface="+mj-ea"/>
              <a:ea typeface="+mj-ea"/>
            </a:endParaRPr>
          </a:p>
        </p:txBody>
      </p:sp>
      <p:sp>
        <p:nvSpPr>
          <p:cNvPr id="16" name="正方形/長方形 15"/>
          <p:cNvSpPr/>
          <p:nvPr/>
        </p:nvSpPr>
        <p:spPr>
          <a:xfrm>
            <a:off x="415762" y="185045"/>
            <a:ext cx="7795171" cy="4083050"/>
          </a:xfrm>
          <a:prstGeom prst="rect">
            <a:avLst/>
          </a:prstGeom>
          <a:noFill/>
          <a:ln w="359410" cmpd="sng">
            <a:solidFill>
              <a:srgbClr val="3333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6000" dirty="0">
              <a:solidFill>
                <a:srgbClr val="3333CC"/>
              </a:solidFill>
            </a:endParaRPr>
          </a:p>
          <a:p>
            <a:pPr algn="ctr"/>
            <a:r>
              <a:rPr lang="ja-JP" altLang="en-US" sz="8000" dirty="0">
                <a:solidFill>
                  <a:srgbClr val="3333CC"/>
                </a:solidFill>
              </a:rPr>
              <a:t>兵庫県立</a:t>
            </a:r>
            <a:endParaRPr lang="en-US" altLang="ja-JP" sz="8000" dirty="0">
              <a:solidFill>
                <a:srgbClr val="3333CC"/>
              </a:solidFill>
            </a:endParaRPr>
          </a:p>
          <a:p>
            <a:pPr algn="ctr"/>
            <a:r>
              <a:rPr lang="ja-JP" altLang="en-US" sz="8000" dirty="0">
                <a:solidFill>
                  <a:srgbClr val="3333CC"/>
                </a:solidFill>
              </a:rPr>
              <a:t>龍野高等学校</a:t>
            </a:r>
            <a:endParaRPr lang="en-US" altLang="ja-JP" sz="8000" dirty="0">
              <a:solidFill>
                <a:srgbClr val="3333CC"/>
              </a:solidFill>
            </a:endParaRPr>
          </a:p>
          <a:p>
            <a:pPr algn="ctr"/>
            <a:r>
              <a:rPr kumimoji="1" lang="ja-JP" altLang="en-US" sz="8000" dirty="0">
                <a:solidFill>
                  <a:srgbClr val="3333CC"/>
                </a:solidFill>
              </a:rPr>
              <a:t>自然科学部</a:t>
            </a:r>
            <a:endParaRPr kumimoji="1" lang="en-US" altLang="ja-JP" sz="8000" dirty="0">
              <a:solidFill>
                <a:srgbClr val="3333CC"/>
              </a:solidFill>
            </a:endParaRPr>
          </a:p>
          <a:p>
            <a:pPr algn="ctr"/>
            <a:endParaRPr kumimoji="1" lang="en-US" altLang="ja-JP" sz="6000" dirty="0">
              <a:solidFill>
                <a:srgbClr val="3333CC"/>
              </a:solidFill>
            </a:endParaRPr>
          </a:p>
        </p:txBody>
      </p:sp>
      <p:sp>
        <p:nvSpPr>
          <p:cNvPr id="17" name="テキスト ボックス 16"/>
          <p:cNvSpPr txBox="1"/>
          <p:nvPr/>
        </p:nvSpPr>
        <p:spPr>
          <a:xfrm>
            <a:off x="8391721" y="810373"/>
            <a:ext cx="21476692" cy="3908762"/>
          </a:xfrm>
          <a:prstGeom prst="rect">
            <a:avLst/>
          </a:prstGeom>
          <a:noFill/>
        </p:spPr>
        <p:txBody>
          <a:bodyPr wrap="square" rtlCol="0">
            <a:spAutoFit/>
          </a:bodyPr>
          <a:lstStyle/>
          <a:p>
            <a:r>
              <a:rPr lang="ja-JP" altLang="en-US" sz="8800" dirty="0">
                <a:solidFill>
                  <a:schemeClr val="bg1"/>
                </a:solidFill>
                <a:latin typeface="Arial" pitchFamily="34" charset="0"/>
                <a:cs typeface="Arial" pitchFamily="34" charset="0"/>
              </a:rPr>
              <a:t>ほんまにできる　バイオ実験　</a:t>
            </a:r>
            <a:endParaRPr lang="en-US" altLang="ja-JP" sz="8800" dirty="0">
              <a:solidFill>
                <a:schemeClr val="bg1"/>
              </a:solidFill>
              <a:latin typeface="Arial" pitchFamily="34" charset="0"/>
              <a:cs typeface="Arial" pitchFamily="34" charset="0"/>
            </a:endParaRPr>
          </a:p>
          <a:p>
            <a:r>
              <a:rPr lang="ja-JP" altLang="en-US" sz="8800" dirty="0">
                <a:solidFill>
                  <a:schemeClr val="bg1"/>
                </a:solidFill>
                <a:latin typeface="Arial" pitchFamily="34" charset="0"/>
                <a:cs typeface="Arial" pitchFamily="34" charset="0"/>
              </a:rPr>
              <a:t>　　　</a:t>
            </a:r>
            <a:r>
              <a:rPr lang="ja-JP" altLang="en-US" sz="6600" dirty="0">
                <a:solidFill>
                  <a:schemeClr val="bg1"/>
                </a:solidFill>
                <a:latin typeface="Arial" pitchFamily="34" charset="0"/>
                <a:cs typeface="Arial" pitchFamily="34" charset="0"/>
              </a:rPr>
              <a:t>壷阪廉太朗　　川島笙寛　</a:t>
            </a:r>
            <a:r>
              <a:rPr lang="ja-JP" altLang="en-US" sz="6600">
                <a:solidFill>
                  <a:schemeClr val="bg1"/>
                </a:solidFill>
                <a:latin typeface="Arial" pitchFamily="34" charset="0"/>
                <a:cs typeface="Arial" pitchFamily="34" charset="0"/>
              </a:rPr>
              <a:t>　　　</a:t>
            </a:r>
            <a:r>
              <a:rPr lang="ja-JP" altLang="en-US" sz="6600" dirty="0">
                <a:solidFill>
                  <a:schemeClr val="bg1"/>
                </a:solidFill>
                <a:latin typeface="Arial" pitchFamily="34" charset="0"/>
                <a:cs typeface="Arial" pitchFamily="34" charset="0"/>
              </a:rPr>
              <a:t>　指導　田村　統</a:t>
            </a:r>
            <a:endParaRPr lang="en-US" altLang="ja-JP" sz="6600" dirty="0">
              <a:solidFill>
                <a:schemeClr val="bg1"/>
              </a:solidFill>
              <a:latin typeface="Arial" pitchFamily="34" charset="0"/>
              <a:cs typeface="Arial" pitchFamily="34" charset="0"/>
            </a:endParaRPr>
          </a:p>
          <a:p>
            <a:pPr algn="ctr"/>
            <a:endParaRPr lang="en-US" altLang="ja-JP" sz="7200" b="1" dirty="0">
              <a:solidFill>
                <a:schemeClr val="bg1"/>
              </a:solidFill>
              <a:latin typeface="Arial" pitchFamily="34" charset="0"/>
              <a:cs typeface="Arial" pitchFamily="34" charset="0"/>
            </a:endParaRPr>
          </a:p>
        </p:txBody>
      </p:sp>
      <p:sp>
        <p:nvSpPr>
          <p:cNvPr id="20" name="正方形/長方形 19"/>
          <p:cNvSpPr/>
          <p:nvPr/>
        </p:nvSpPr>
        <p:spPr>
          <a:xfrm>
            <a:off x="30171792" y="185045"/>
            <a:ext cx="452298" cy="42675953"/>
          </a:xfrm>
          <a:prstGeom prst="rect">
            <a:avLst/>
          </a:prstGeom>
          <a:solidFill>
            <a:srgbClr val="1D12FE"/>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 y="42466648"/>
            <a:ext cx="30275978" cy="395998"/>
          </a:xfrm>
          <a:prstGeom prst="rect">
            <a:avLst/>
          </a:prstGeom>
          <a:solidFill>
            <a:srgbClr val="3333CC"/>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0" y="7653421"/>
            <a:ext cx="30275978" cy="395998"/>
          </a:xfrm>
          <a:prstGeom prst="rect">
            <a:avLst/>
          </a:prstGeom>
          <a:solidFill>
            <a:srgbClr val="1D12FE"/>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2B0246C-0F71-43FD-BD78-3A7B980171C2}"/>
              </a:ext>
            </a:extLst>
          </p:cNvPr>
          <p:cNvSpPr/>
          <p:nvPr/>
        </p:nvSpPr>
        <p:spPr>
          <a:xfrm>
            <a:off x="10267691" y="8047771"/>
            <a:ext cx="359997" cy="34813227"/>
          </a:xfrm>
          <a:prstGeom prst="rect">
            <a:avLst/>
          </a:prstGeom>
          <a:solidFill>
            <a:srgbClr val="1D12FE"/>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27A53F38-6C28-4710-8B16-9FAE257A29A1}"/>
              </a:ext>
            </a:extLst>
          </p:cNvPr>
          <p:cNvPicPr>
            <a:picLocks noChangeAspect="1"/>
          </p:cNvPicPr>
          <p:nvPr/>
        </p:nvPicPr>
        <p:blipFill>
          <a:blip r:embed="rId3"/>
          <a:stretch>
            <a:fillRect/>
          </a:stretch>
        </p:blipFill>
        <p:spPr>
          <a:xfrm>
            <a:off x="20546558" y="7684849"/>
            <a:ext cx="371888" cy="34829467"/>
          </a:xfrm>
          <a:prstGeom prst="rect">
            <a:avLst/>
          </a:prstGeom>
          <a:solidFill>
            <a:srgbClr val="1D12FE"/>
          </a:solidFill>
        </p:spPr>
      </p:pic>
      <p:sp>
        <p:nvSpPr>
          <p:cNvPr id="265" name="テキスト ボックス 264">
            <a:extLst>
              <a:ext uri="{FF2B5EF4-FFF2-40B4-BE49-F238E27FC236}">
                <a16:creationId xmlns:a16="http://schemas.microsoft.com/office/drawing/2014/main" id="{5A2F804E-2669-4D25-9CFF-E18089300064}"/>
              </a:ext>
            </a:extLst>
          </p:cNvPr>
          <p:cNvSpPr txBox="1"/>
          <p:nvPr/>
        </p:nvSpPr>
        <p:spPr>
          <a:xfrm>
            <a:off x="16487733" y="32202118"/>
            <a:ext cx="3817071" cy="523220"/>
          </a:xfrm>
          <a:prstGeom prst="rect">
            <a:avLst/>
          </a:prstGeom>
          <a:noFill/>
        </p:spPr>
        <p:txBody>
          <a:bodyPr wrap="none" rtlCol="0">
            <a:spAutoFit/>
          </a:bodyPr>
          <a:lstStyle/>
          <a:p>
            <a:r>
              <a:rPr kumimoji="1" lang="ja-JP" altLang="en-US" sz="2800" dirty="0">
                <a:solidFill>
                  <a:schemeClr val="bg1"/>
                </a:solidFill>
              </a:rPr>
              <a:t>試料は輪切りのストロー</a:t>
            </a:r>
          </a:p>
        </p:txBody>
      </p:sp>
      <p:sp>
        <p:nvSpPr>
          <p:cNvPr id="271" name="テキスト ボックス 270">
            <a:extLst>
              <a:ext uri="{FF2B5EF4-FFF2-40B4-BE49-F238E27FC236}">
                <a16:creationId xmlns:a16="http://schemas.microsoft.com/office/drawing/2014/main" id="{B98FCB5E-D9F0-4AC7-A91B-492ED840CDAA}"/>
              </a:ext>
            </a:extLst>
          </p:cNvPr>
          <p:cNvSpPr txBox="1"/>
          <p:nvPr/>
        </p:nvSpPr>
        <p:spPr>
          <a:xfrm>
            <a:off x="21543888" y="10111992"/>
            <a:ext cx="8772208" cy="3046988"/>
          </a:xfrm>
          <a:prstGeom prst="rect">
            <a:avLst/>
          </a:prstGeom>
          <a:noFill/>
        </p:spPr>
        <p:txBody>
          <a:bodyPr wrap="square" rtlCol="0">
            <a:spAutoFit/>
          </a:bodyPr>
          <a:lstStyle/>
          <a:p>
            <a:r>
              <a:rPr lang="ja-JP" altLang="en-US" sz="6000" b="1" dirty="0">
                <a:solidFill>
                  <a:schemeClr val="bg1"/>
                </a:solidFill>
              </a:rPr>
              <a:t>　国際会議に参加して</a:t>
            </a:r>
            <a:r>
              <a:rPr lang="ja-JP" altLang="en-US" sz="4400" dirty="0">
                <a:solidFill>
                  <a:schemeClr val="bg1"/>
                </a:solidFill>
              </a:rPr>
              <a:t>　</a:t>
            </a:r>
            <a:endParaRPr lang="en-US" altLang="ja-JP" sz="4400" dirty="0">
              <a:solidFill>
                <a:schemeClr val="bg1"/>
              </a:solidFill>
            </a:endParaRPr>
          </a:p>
          <a:p>
            <a:r>
              <a:rPr lang="ja-JP" altLang="en-US" sz="4400" dirty="0">
                <a:solidFill>
                  <a:schemeClr val="bg1"/>
                </a:solidFill>
              </a:rPr>
              <a:t>　　</a:t>
            </a:r>
            <a:endParaRPr lang="en-US" altLang="ja-JP" sz="4400" dirty="0">
              <a:solidFill>
                <a:schemeClr val="bg1"/>
              </a:solidFill>
            </a:endParaRPr>
          </a:p>
          <a:p>
            <a:endParaRPr lang="en-US" altLang="ja-JP" sz="4400" dirty="0">
              <a:solidFill>
                <a:schemeClr val="bg1"/>
              </a:solidFill>
            </a:endParaRPr>
          </a:p>
          <a:p>
            <a:endParaRPr lang="ja-JP" altLang="en-US" sz="4400" dirty="0">
              <a:solidFill>
                <a:schemeClr val="bg1"/>
              </a:solidFill>
            </a:endParaRPr>
          </a:p>
        </p:txBody>
      </p:sp>
      <p:sp>
        <p:nvSpPr>
          <p:cNvPr id="284" name="テキスト ボックス 283">
            <a:extLst>
              <a:ext uri="{FF2B5EF4-FFF2-40B4-BE49-F238E27FC236}">
                <a16:creationId xmlns:a16="http://schemas.microsoft.com/office/drawing/2014/main" id="{9FD88ABD-2D1B-4C06-A46B-FC66EB41E368}"/>
              </a:ext>
            </a:extLst>
          </p:cNvPr>
          <p:cNvSpPr txBox="1"/>
          <p:nvPr/>
        </p:nvSpPr>
        <p:spPr>
          <a:xfrm>
            <a:off x="30927469" y="37345793"/>
            <a:ext cx="8735614" cy="5047536"/>
          </a:xfrm>
          <a:prstGeom prst="rect">
            <a:avLst/>
          </a:prstGeom>
          <a:noFill/>
          <a:ln cmpd="thinThick">
            <a:solidFill>
              <a:srgbClr val="6666FF"/>
            </a:solidFill>
          </a:ln>
        </p:spPr>
        <p:txBody>
          <a:bodyPr wrap="square" rtlCol="0">
            <a:spAutoFit/>
          </a:bodyPr>
          <a:lstStyle/>
          <a:p>
            <a:r>
              <a:rPr lang="ja-JP" altLang="en-US" sz="3200" b="1" dirty="0"/>
              <a:t>参考文献</a:t>
            </a:r>
            <a:endParaRPr lang="en-US" altLang="ja-JP" sz="3200" b="1" dirty="0"/>
          </a:p>
          <a:p>
            <a:pPr algn="just"/>
            <a:r>
              <a:rPr lang="en-US" altLang="ja-JP" sz="1800" kern="100" dirty="0">
                <a:effectLst/>
                <a:latin typeface="ＭＳ Ｐ明朝" panose="02020600040205080304" pitchFamily="18" charset="-128"/>
                <a:ea typeface="游明朝"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　小山田士・高野泰吉（</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1981</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）：無機多量養素の培地組成がキクの小花培養に及ぼす影響</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名城大農学報</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17</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21-32</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Ｐ明朝" panose="02020600040205080304" pitchFamily="18" charset="-128"/>
                <a:ea typeface="游明朝" panose="02020400000000000000" pitchFamily="18" charset="-128"/>
                <a:cs typeface="Times New Roman" panose="02020603050405020304" pitchFamily="18" charset="0"/>
              </a:rPr>
              <a:t>2</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　古谷博（</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1992</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）：キク花弁培養による多芽体形成と植物体再生</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広島農技セ研報</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55</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133-143</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effectLst/>
                <a:latin typeface="ＭＳ Ｐ明朝" panose="02020600040205080304" pitchFamily="18" charset="-128"/>
                <a:ea typeface="游明朝" panose="02020400000000000000" pitchFamily="18" charset="-128"/>
                <a:cs typeface="Times New Roman" panose="02020603050405020304" pitchFamily="18" charset="0"/>
              </a:rPr>
              <a:t>3) </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土橋敬一（</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2019</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）：簡単にできる組織培養 ～授業実験でできるキクの花弁培養～</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啓林館生物授業実践記録　</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https://www.shinko-keirin.co.jp/keirinkan/kou/science/seibutsu-jissen.html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４）　田村統ほか（</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2010</a:t>
            </a:r>
            <a:r>
              <a:rPr lang="ja-JP"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）：生物多様性の保全のために　微酸性電解水をもちいた無菌培養，共生のひろば　５号，</a:t>
            </a:r>
            <a:r>
              <a:rPr lang="en-US" altLang="ja-JP" sz="1800" kern="100" dirty="0">
                <a:effectLst/>
                <a:latin typeface="游明朝" panose="02020400000000000000" pitchFamily="18" charset="-128"/>
                <a:ea typeface="ＭＳ Ｐ明朝" panose="02020600040205080304" pitchFamily="18" charset="-128"/>
                <a:cs typeface="Times New Roman" panose="02020603050405020304" pitchFamily="18" charset="0"/>
              </a:rPr>
              <a:t>53-54</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3200" dirty="0"/>
          </a:p>
          <a:p>
            <a:r>
              <a:rPr lang="ja-JP" altLang="en-US" sz="3200" b="1" dirty="0"/>
              <a:t>謝　辞　</a:t>
            </a:r>
            <a:endParaRPr lang="en-US" altLang="ja-JP" sz="3200" b="1" dirty="0"/>
          </a:p>
          <a:p>
            <a:r>
              <a:rPr lang="ja-JP" altLang="en-US" sz="3200" dirty="0"/>
              <a:t>　姫路市立手柄山温室植物園前園長の松本修二氏には本研究にあたり、ご協力いただきました。</a:t>
            </a:r>
            <a:endParaRPr lang="en-US" altLang="ja-JP" sz="3200" dirty="0"/>
          </a:p>
        </p:txBody>
      </p:sp>
      <p:sp>
        <p:nvSpPr>
          <p:cNvPr id="38" name="テキスト ボックス 37">
            <a:extLst>
              <a:ext uri="{FF2B5EF4-FFF2-40B4-BE49-F238E27FC236}">
                <a16:creationId xmlns:a16="http://schemas.microsoft.com/office/drawing/2014/main" id="{2E128B08-BA87-4174-B72A-48FBBF6C9A69}"/>
              </a:ext>
            </a:extLst>
          </p:cNvPr>
          <p:cNvSpPr txBox="1"/>
          <p:nvPr/>
        </p:nvSpPr>
        <p:spPr>
          <a:xfrm>
            <a:off x="30804054" y="34773041"/>
            <a:ext cx="9807704" cy="523220"/>
          </a:xfrm>
          <a:prstGeom prst="rect">
            <a:avLst/>
          </a:prstGeom>
          <a:noFill/>
        </p:spPr>
        <p:txBody>
          <a:bodyPr wrap="square" rtlCol="0">
            <a:spAutoFit/>
          </a:bodyPr>
          <a:lstStyle/>
          <a:p>
            <a:r>
              <a:rPr kumimoji="1" lang="ja-JP" altLang="en-US" sz="2800" dirty="0"/>
              <a:t>サギソウの観察と栽培　木村なほ　著　ニュー・サイエンス社</a:t>
            </a:r>
          </a:p>
        </p:txBody>
      </p:sp>
      <p:sp>
        <p:nvSpPr>
          <p:cNvPr id="81" name="テキスト ボックス 80">
            <a:extLst>
              <a:ext uri="{FF2B5EF4-FFF2-40B4-BE49-F238E27FC236}">
                <a16:creationId xmlns:a16="http://schemas.microsoft.com/office/drawing/2014/main" id="{FEB87F5C-F355-4287-A9EF-AA5F444B05A3}"/>
              </a:ext>
            </a:extLst>
          </p:cNvPr>
          <p:cNvSpPr txBox="1"/>
          <p:nvPr/>
        </p:nvSpPr>
        <p:spPr>
          <a:xfrm>
            <a:off x="10729337" y="9783896"/>
            <a:ext cx="9612103" cy="12957393"/>
          </a:xfrm>
          <a:prstGeom prst="rect">
            <a:avLst/>
          </a:prstGeom>
          <a:noFill/>
        </p:spPr>
        <p:txBody>
          <a:bodyPr wrap="square" rtlCol="0">
            <a:spAutoFit/>
          </a:bodyPr>
          <a:lstStyle/>
          <a:p>
            <a:r>
              <a:rPr lang="ja-JP" altLang="en-US" sz="4400" dirty="0">
                <a:solidFill>
                  <a:srgbClr val="1D12FE"/>
                </a:solidFill>
              </a:rPr>
              <a:t>問題点</a:t>
            </a:r>
            <a:endParaRPr lang="en-US" altLang="ja-JP" sz="4400" dirty="0">
              <a:solidFill>
                <a:srgbClr val="1D12FE"/>
              </a:solidFill>
            </a:endParaRPr>
          </a:p>
          <a:p>
            <a:r>
              <a:rPr lang="ja-JP" altLang="en-US" sz="4400" dirty="0"/>
              <a:t>　</a:t>
            </a:r>
            <a:r>
              <a:rPr lang="en-US" altLang="ja-JP" sz="4400" dirty="0"/>
              <a:t>1.</a:t>
            </a:r>
            <a:r>
              <a:rPr lang="ja-JP" altLang="en-US" sz="4400" dirty="0"/>
              <a:t>　実験後の管理場所が必要。</a:t>
            </a:r>
            <a:endParaRPr lang="en-US" altLang="ja-JP" sz="4400" dirty="0"/>
          </a:p>
          <a:p>
            <a:r>
              <a:rPr lang="ja-JP" altLang="en-US" sz="4400" dirty="0"/>
              <a:t>　</a:t>
            </a:r>
            <a:r>
              <a:rPr lang="en-US" altLang="ja-JP" sz="4400" dirty="0"/>
              <a:t>2.</a:t>
            </a:r>
            <a:r>
              <a:rPr lang="ja-JP" altLang="en-US" sz="4400" dirty="0"/>
              <a:t>　培地が</a:t>
            </a:r>
            <a:r>
              <a:rPr lang="en-US" altLang="ja-JP" sz="4400" dirty="0"/>
              <a:t>1</a:t>
            </a:r>
            <a:r>
              <a:rPr lang="ja-JP" altLang="en-US" sz="4400" dirty="0" err="1"/>
              <a:t>つの</a:t>
            </a:r>
            <a:r>
              <a:rPr lang="ja-JP" altLang="en-US" sz="4400" dirty="0"/>
              <a:t>容器あたり</a:t>
            </a:r>
            <a:r>
              <a:rPr lang="en-US" altLang="ja-JP" sz="4400" dirty="0"/>
              <a:t>50</a:t>
            </a:r>
            <a:r>
              <a:rPr lang="ja-JP" altLang="en-US" sz="4400" dirty="0" err="1"/>
              <a:t>ｍ</a:t>
            </a:r>
            <a:r>
              <a:rPr lang="en-US" altLang="ja-JP" sz="4400" dirty="0"/>
              <a:t>L</a:t>
            </a:r>
            <a:r>
              <a:rPr lang="ja-JP" altLang="en-US" sz="4400" dirty="0"/>
              <a:t>必要。</a:t>
            </a:r>
            <a:endParaRPr lang="en-US" altLang="ja-JP" sz="4400" dirty="0"/>
          </a:p>
          <a:p>
            <a:r>
              <a:rPr lang="ja-JP" altLang="en-US" sz="4400" dirty="0"/>
              <a:t>　</a:t>
            </a:r>
            <a:r>
              <a:rPr lang="en-US" altLang="ja-JP" sz="4400" dirty="0"/>
              <a:t>3.</a:t>
            </a:r>
            <a:r>
              <a:rPr lang="ja-JP" altLang="en-US" sz="4400" dirty="0"/>
              <a:t>　固まるまでにすこし時間がかかる。</a:t>
            </a:r>
            <a:endParaRPr lang="en-US" altLang="ja-JP" sz="4400" dirty="0"/>
          </a:p>
          <a:p>
            <a:r>
              <a:rPr lang="ja-JP" altLang="en-US" sz="4400" dirty="0"/>
              <a:t>　</a:t>
            </a:r>
            <a:r>
              <a:rPr lang="en-US" altLang="ja-JP" sz="4400" dirty="0"/>
              <a:t>4.</a:t>
            </a:r>
            <a:r>
              <a:rPr lang="ja-JP" altLang="en-US" sz="4400" dirty="0"/>
              <a:t>　コンタミした容器の洗浄に時間が</a:t>
            </a:r>
            <a:r>
              <a:rPr lang="ja-JP" altLang="en-US" sz="4400" dirty="0" err="1"/>
              <a:t>か</a:t>
            </a:r>
            <a:r>
              <a:rPr lang="ja-JP" altLang="en-US" sz="4400" dirty="0"/>
              <a:t>　</a:t>
            </a:r>
            <a:endParaRPr lang="en-US" altLang="ja-JP" sz="4400" dirty="0"/>
          </a:p>
          <a:p>
            <a:r>
              <a:rPr lang="ja-JP" altLang="en-US" sz="4400" dirty="0"/>
              <a:t>　　かる。</a:t>
            </a:r>
            <a:endParaRPr lang="en-US" altLang="ja-JP" sz="4400" dirty="0"/>
          </a:p>
          <a:p>
            <a:r>
              <a:rPr lang="ja-JP" altLang="en-US" sz="4400" dirty="0"/>
              <a:t>　</a:t>
            </a:r>
            <a:r>
              <a:rPr lang="en-US" altLang="ja-JP" sz="4400" dirty="0"/>
              <a:t>5.</a:t>
            </a:r>
            <a:r>
              <a:rPr lang="ja-JP" altLang="en-US" sz="4400" dirty="0"/>
              <a:t>　口が小さく移植しにくい。</a:t>
            </a:r>
            <a:endParaRPr lang="en-US" altLang="ja-JP" sz="4400" dirty="0"/>
          </a:p>
          <a:p>
            <a:endParaRPr lang="en-US" altLang="ja-JP" sz="4400" dirty="0"/>
          </a:p>
          <a:p>
            <a:endParaRPr lang="en-US" altLang="ja-JP" sz="4400" dirty="0"/>
          </a:p>
          <a:p>
            <a:endParaRPr lang="en-US" altLang="ja-JP" sz="4400" dirty="0">
              <a:solidFill>
                <a:srgbClr val="1D12FE"/>
              </a:solidFill>
            </a:endParaRPr>
          </a:p>
          <a:p>
            <a:r>
              <a:rPr lang="ja-JP" altLang="en-US" sz="4400" dirty="0">
                <a:solidFill>
                  <a:srgbClr val="1D12FE"/>
                </a:solidFill>
              </a:rPr>
              <a:t>チャック付きミニポリ袋</a:t>
            </a:r>
            <a:endParaRPr lang="en-US" altLang="ja-JP" sz="4400" dirty="0">
              <a:solidFill>
                <a:srgbClr val="1D12FE"/>
              </a:solidFill>
            </a:endParaRPr>
          </a:p>
          <a:p>
            <a:r>
              <a:rPr lang="ja-JP" altLang="en-US" sz="4400" dirty="0">
                <a:solidFill>
                  <a:srgbClr val="1D12FE"/>
                </a:solidFill>
              </a:rPr>
              <a:t>　</a:t>
            </a:r>
            <a:r>
              <a:rPr lang="en-US" altLang="ja-JP" sz="4400" dirty="0"/>
              <a:t>1.</a:t>
            </a:r>
            <a:r>
              <a:rPr lang="ja-JP" altLang="en-US" sz="4400" dirty="0"/>
              <a:t>　管理場所は室内の明るい壁際</a:t>
            </a:r>
            <a:endParaRPr lang="en-US" altLang="ja-JP" sz="4400" dirty="0"/>
          </a:p>
          <a:p>
            <a:r>
              <a:rPr lang="ja-JP" altLang="en-US" sz="4400" dirty="0"/>
              <a:t>　</a:t>
            </a:r>
            <a:r>
              <a:rPr lang="en-US" altLang="ja-JP" sz="4400" dirty="0"/>
              <a:t>2.</a:t>
            </a:r>
            <a:r>
              <a:rPr lang="ja-JP" altLang="en-US" sz="4400" dirty="0"/>
              <a:t>　培地量は</a:t>
            </a:r>
            <a:r>
              <a:rPr lang="en-US" altLang="ja-JP" sz="4400" dirty="0"/>
              <a:t>1</a:t>
            </a:r>
            <a:r>
              <a:rPr lang="ja-JP" altLang="en-US" sz="4400" dirty="0" err="1"/>
              <a:t>つの</a:t>
            </a:r>
            <a:r>
              <a:rPr lang="ja-JP" altLang="en-US" sz="4400" dirty="0"/>
              <a:t>袋あたり</a:t>
            </a:r>
            <a:r>
              <a:rPr lang="en-US" altLang="ja-JP" sz="4400" dirty="0"/>
              <a:t>15mL</a:t>
            </a:r>
            <a:r>
              <a:rPr lang="ja-JP" altLang="en-US" sz="4400" dirty="0"/>
              <a:t> </a:t>
            </a:r>
            <a:endParaRPr lang="en-US" altLang="ja-JP" sz="4400" dirty="0"/>
          </a:p>
          <a:p>
            <a:r>
              <a:rPr lang="ja-JP" altLang="en-US" sz="4400" dirty="0"/>
              <a:t>　　　　培地</a:t>
            </a:r>
            <a:r>
              <a:rPr lang="en-US" altLang="ja-JP" sz="4400" dirty="0"/>
              <a:t>1L</a:t>
            </a:r>
            <a:r>
              <a:rPr lang="ja-JP" altLang="en-US" sz="4400" dirty="0"/>
              <a:t>あたり</a:t>
            </a:r>
            <a:r>
              <a:rPr lang="en-US" altLang="ja-JP" sz="4400" dirty="0"/>
              <a:t>60</a:t>
            </a:r>
            <a:r>
              <a:rPr lang="ja-JP" altLang="en-US" sz="4400" dirty="0"/>
              <a:t>～</a:t>
            </a:r>
            <a:r>
              <a:rPr lang="en-US" altLang="ja-JP" sz="4400" dirty="0"/>
              <a:t>70</a:t>
            </a:r>
            <a:r>
              <a:rPr lang="ja-JP" altLang="en-US" sz="4400" dirty="0"/>
              <a:t>袋＞</a:t>
            </a:r>
            <a:r>
              <a:rPr lang="en-US" altLang="ja-JP" sz="4400" dirty="0"/>
              <a:t>40</a:t>
            </a:r>
            <a:r>
              <a:rPr lang="ja-JP" altLang="en-US" sz="4400" dirty="0"/>
              <a:t>名</a:t>
            </a:r>
            <a:endParaRPr lang="en-US" altLang="ja-JP" sz="4400" dirty="0"/>
          </a:p>
          <a:p>
            <a:r>
              <a:rPr lang="ja-JP" altLang="en-US" sz="4400" dirty="0"/>
              <a:t>　</a:t>
            </a:r>
            <a:r>
              <a:rPr lang="en-US" altLang="ja-JP" sz="4400" dirty="0"/>
              <a:t>3.</a:t>
            </a:r>
            <a:r>
              <a:rPr lang="ja-JP" altLang="en-US" sz="4400" dirty="0"/>
              <a:t>　ゲル化まで短時間</a:t>
            </a:r>
            <a:endParaRPr lang="en-US" altLang="ja-JP" sz="4400" dirty="0"/>
          </a:p>
          <a:p>
            <a:r>
              <a:rPr lang="ja-JP" altLang="en-US" sz="4400" dirty="0"/>
              <a:t>　</a:t>
            </a:r>
            <a:r>
              <a:rPr lang="en-US" altLang="ja-JP" sz="4400" dirty="0"/>
              <a:t>4.</a:t>
            </a:r>
            <a:r>
              <a:rPr lang="ja-JP" altLang="en-US" sz="4400" dirty="0"/>
              <a:t>　コンタミした場合そのまま捨てる。</a:t>
            </a:r>
            <a:endParaRPr lang="en-US" altLang="ja-JP" sz="4400" dirty="0"/>
          </a:p>
          <a:p>
            <a:endParaRPr kumimoji="1" lang="en-US" altLang="ja-JP" sz="4400" dirty="0"/>
          </a:p>
          <a:p>
            <a:r>
              <a:rPr lang="ja-JP" altLang="en-US" sz="4400" dirty="0"/>
              <a:t>　欠点として、ポリ袋購入費がかかる。</a:t>
            </a:r>
            <a:endParaRPr lang="en-US" altLang="ja-JP" sz="4400" dirty="0"/>
          </a:p>
          <a:p>
            <a:r>
              <a:rPr kumimoji="1" lang="ja-JP" altLang="en-US" sz="4400" dirty="0"/>
              <a:t>　ペットボトルは廃品を利用。　</a:t>
            </a:r>
            <a:endParaRPr kumimoji="1" lang="en-US" altLang="ja-JP" sz="4400" dirty="0"/>
          </a:p>
        </p:txBody>
      </p:sp>
      <p:sp>
        <p:nvSpPr>
          <p:cNvPr id="63" name="テキスト ボックス 62">
            <a:extLst>
              <a:ext uri="{FF2B5EF4-FFF2-40B4-BE49-F238E27FC236}">
                <a16:creationId xmlns:a16="http://schemas.microsoft.com/office/drawing/2014/main" id="{F4A2C0D4-901C-4287-B125-0F90BEF08E64}"/>
              </a:ext>
            </a:extLst>
          </p:cNvPr>
          <p:cNvSpPr txBox="1"/>
          <p:nvPr/>
        </p:nvSpPr>
        <p:spPr>
          <a:xfrm>
            <a:off x="31255548" y="17240227"/>
            <a:ext cx="3004535" cy="1938992"/>
          </a:xfrm>
          <a:prstGeom prst="rect">
            <a:avLst/>
          </a:prstGeom>
          <a:noFill/>
        </p:spPr>
        <p:txBody>
          <a:bodyPr wrap="square" rtlCol="0">
            <a:spAutoFit/>
          </a:bodyPr>
          <a:lstStyle/>
          <a:p>
            <a:r>
              <a:rPr kumimoji="1" lang="ja-JP" altLang="en-US" sz="4000" dirty="0">
                <a:solidFill>
                  <a:srgbClr val="1D12FE"/>
                </a:solidFill>
              </a:rPr>
              <a:t>太子町総合公園柳池で実験した</a:t>
            </a:r>
            <a:endParaRPr kumimoji="1" lang="en-US" altLang="ja-JP" sz="4000" dirty="0">
              <a:solidFill>
                <a:srgbClr val="1D12FE"/>
              </a:solidFill>
            </a:endParaRPr>
          </a:p>
        </p:txBody>
      </p:sp>
      <p:sp>
        <p:nvSpPr>
          <p:cNvPr id="13" name="正方形/長方形 12">
            <a:extLst>
              <a:ext uri="{FF2B5EF4-FFF2-40B4-BE49-F238E27FC236}">
                <a16:creationId xmlns:a16="http://schemas.microsoft.com/office/drawing/2014/main" id="{C883A5C7-86CD-4978-9BF5-54D68C0F37C9}"/>
              </a:ext>
            </a:extLst>
          </p:cNvPr>
          <p:cNvSpPr/>
          <p:nvPr/>
        </p:nvSpPr>
        <p:spPr>
          <a:xfrm>
            <a:off x="430996" y="20814283"/>
            <a:ext cx="9811785" cy="1295108"/>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t>ペットボトルでバイオ実験</a:t>
            </a:r>
          </a:p>
        </p:txBody>
      </p:sp>
      <p:sp>
        <p:nvSpPr>
          <p:cNvPr id="83" name="正方形/長方形 82">
            <a:extLst>
              <a:ext uri="{FF2B5EF4-FFF2-40B4-BE49-F238E27FC236}">
                <a16:creationId xmlns:a16="http://schemas.microsoft.com/office/drawing/2014/main" id="{8BB7F406-EB1D-4D40-9D50-F75C72CF7EB5}"/>
              </a:ext>
            </a:extLst>
          </p:cNvPr>
          <p:cNvSpPr/>
          <p:nvPr/>
        </p:nvSpPr>
        <p:spPr>
          <a:xfrm>
            <a:off x="20978811" y="8152501"/>
            <a:ext cx="9105579" cy="1546107"/>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t>ポリ袋は使えるのか？</a:t>
            </a:r>
            <a:endParaRPr kumimoji="1" lang="en-US" altLang="ja-JP" sz="7200" dirty="0"/>
          </a:p>
        </p:txBody>
      </p:sp>
      <p:sp>
        <p:nvSpPr>
          <p:cNvPr id="100" name="テキスト ボックス 99">
            <a:extLst>
              <a:ext uri="{FF2B5EF4-FFF2-40B4-BE49-F238E27FC236}">
                <a16:creationId xmlns:a16="http://schemas.microsoft.com/office/drawing/2014/main" id="{FEB87F5C-F355-4287-A9EF-AA5F444B05A3}"/>
              </a:ext>
            </a:extLst>
          </p:cNvPr>
          <p:cNvSpPr txBox="1"/>
          <p:nvPr/>
        </p:nvSpPr>
        <p:spPr>
          <a:xfrm>
            <a:off x="35212483" y="18209723"/>
            <a:ext cx="4229567" cy="707886"/>
          </a:xfrm>
          <a:prstGeom prst="rect">
            <a:avLst/>
          </a:prstGeom>
          <a:noFill/>
        </p:spPr>
        <p:txBody>
          <a:bodyPr wrap="square" rtlCol="0">
            <a:spAutoFit/>
          </a:bodyPr>
          <a:lstStyle/>
          <a:p>
            <a:r>
              <a:rPr lang="ja-JP" altLang="en-US" sz="4000" dirty="0">
                <a:solidFill>
                  <a:srgbClr val="1D12FE"/>
                </a:solidFill>
              </a:rPr>
              <a:t>外来生物の影響</a:t>
            </a:r>
            <a:endParaRPr kumimoji="1" lang="en-US" altLang="ja-JP" sz="4000" dirty="0">
              <a:solidFill>
                <a:srgbClr val="1D12FE"/>
              </a:solidFill>
            </a:endParaRPr>
          </a:p>
        </p:txBody>
      </p:sp>
      <p:sp>
        <p:nvSpPr>
          <p:cNvPr id="101" name="テキスト ボックス 100">
            <a:extLst>
              <a:ext uri="{FF2B5EF4-FFF2-40B4-BE49-F238E27FC236}">
                <a16:creationId xmlns:a16="http://schemas.microsoft.com/office/drawing/2014/main" id="{FEB87F5C-F355-4287-A9EF-AA5F444B05A3}"/>
              </a:ext>
            </a:extLst>
          </p:cNvPr>
          <p:cNvSpPr txBox="1"/>
          <p:nvPr/>
        </p:nvSpPr>
        <p:spPr>
          <a:xfrm>
            <a:off x="574037" y="37252541"/>
            <a:ext cx="9711763" cy="646331"/>
          </a:xfrm>
          <a:prstGeom prst="rect">
            <a:avLst/>
          </a:prstGeom>
          <a:noFill/>
        </p:spPr>
        <p:txBody>
          <a:bodyPr wrap="square" rtlCol="0">
            <a:spAutoFit/>
          </a:bodyPr>
          <a:lstStyle/>
          <a:p>
            <a:r>
              <a:rPr lang="ja-JP" altLang="en-US" sz="3600" dirty="0">
                <a:solidFill>
                  <a:srgbClr val="1D12FE"/>
                </a:solidFill>
              </a:rPr>
              <a:t>サギソウの無菌播種　　　ハエトリソウの無菌播種</a:t>
            </a:r>
            <a:endParaRPr kumimoji="1" lang="en-US" altLang="ja-JP" sz="4000" dirty="0">
              <a:solidFill>
                <a:srgbClr val="1D12FE"/>
              </a:solidFill>
            </a:endParaRPr>
          </a:p>
        </p:txBody>
      </p:sp>
      <p:sp>
        <p:nvSpPr>
          <p:cNvPr id="103" name="テキスト ボックス 102"/>
          <p:cNvSpPr txBox="1"/>
          <p:nvPr/>
        </p:nvSpPr>
        <p:spPr>
          <a:xfrm>
            <a:off x="454819" y="4428017"/>
            <a:ext cx="29798576" cy="3970318"/>
          </a:xfrm>
          <a:prstGeom prst="rect">
            <a:avLst/>
          </a:prstGeom>
          <a:noFill/>
        </p:spPr>
        <p:txBody>
          <a:bodyPr wrap="square" rtlCol="0">
            <a:spAutoFit/>
          </a:bodyPr>
          <a:lstStyle/>
          <a:p>
            <a:r>
              <a:rPr lang="ja-JP" altLang="en-US" sz="3600" b="1" dirty="0">
                <a:latin typeface="Arial" pitchFamily="34" charset="0"/>
                <a:cs typeface="Arial" pitchFamily="34" charset="0"/>
              </a:rPr>
              <a:t>　私たちは</a:t>
            </a:r>
            <a:r>
              <a:rPr lang="ja-JP" altLang="en-US" sz="3600" b="1" dirty="0">
                <a:solidFill>
                  <a:srgbClr val="1D12FE"/>
                </a:solidFill>
                <a:latin typeface="Arial" pitchFamily="34" charset="0"/>
                <a:cs typeface="Arial" pitchFamily="34" charset="0"/>
              </a:rPr>
              <a:t>地域の生物多様性保全事業「生物多様性龍高プラン」</a:t>
            </a:r>
            <a:r>
              <a:rPr lang="ja-JP" altLang="en-US" sz="3600" b="1" dirty="0">
                <a:latin typeface="Arial" pitchFamily="34" charset="0"/>
                <a:cs typeface="Arial" pitchFamily="34" charset="0"/>
              </a:rPr>
              <a:t>を実施している。主な内容は、</a:t>
            </a:r>
            <a:r>
              <a:rPr lang="ja-JP" altLang="en-US" sz="3600" b="1" dirty="0">
                <a:solidFill>
                  <a:srgbClr val="1D12FE"/>
                </a:solidFill>
                <a:latin typeface="Arial" pitchFamily="34" charset="0"/>
                <a:cs typeface="Arial" pitchFamily="34" charset="0"/>
              </a:rPr>
              <a:t>自生地の調査保全活動・栽培増殖技術の開発・地域への啓発活動・成果の公開</a:t>
            </a:r>
            <a:r>
              <a:rPr lang="ja-JP" altLang="en-US" sz="3600" b="1" dirty="0">
                <a:latin typeface="Arial" pitchFamily="34" charset="0"/>
                <a:cs typeface="Arial" pitchFamily="34" charset="0"/>
              </a:rPr>
              <a:t>である。今回は絶滅危惧種の繁殖のため開発した技術を</a:t>
            </a:r>
            <a:r>
              <a:rPr lang="ja-JP" altLang="en-US" sz="3600" b="1" dirty="0">
                <a:solidFill>
                  <a:srgbClr val="1D12FE"/>
                </a:solidFill>
                <a:latin typeface="Arial" pitchFamily="34" charset="0"/>
                <a:cs typeface="Arial" pitchFamily="34" charset="0"/>
              </a:rPr>
              <a:t>バイオテクノロジーの生徒実験に応用</a:t>
            </a:r>
            <a:r>
              <a:rPr lang="ja-JP" altLang="en-US" sz="3600" b="1" dirty="0">
                <a:latin typeface="Arial" pitchFamily="34" charset="0"/>
                <a:cs typeface="Arial" pitchFamily="34" charset="0"/>
              </a:rPr>
              <a:t>することを試みた。</a:t>
            </a:r>
            <a:endParaRPr lang="en-US" altLang="ja-JP" sz="3600" b="1" dirty="0">
              <a:solidFill>
                <a:schemeClr val="bg1"/>
              </a:solidFill>
              <a:latin typeface="Arial" pitchFamily="34" charset="0"/>
              <a:cs typeface="Arial" pitchFamily="34" charset="0"/>
            </a:endParaRPr>
          </a:p>
          <a:p>
            <a:r>
              <a:rPr lang="ja-JP" altLang="en-US" sz="3600" b="1" dirty="0">
                <a:solidFill>
                  <a:schemeClr val="bg1"/>
                </a:solidFill>
                <a:latin typeface="Arial" pitchFamily="34" charset="0"/>
                <a:cs typeface="Arial" pitchFamily="34" charset="0"/>
              </a:rPr>
              <a:t>　</a:t>
            </a:r>
            <a:r>
              <a:rPr lang="ja-JP" altLang="en-US" sz="3600" b="1" dirty="0">
                <a:latin typeface="Arial" pitchFamily="34" charset="0"/>
                <a:cs typeface="Arial" pitchFamily="34" charset="0"/>
              </a:rPr>
              <a:t>従来の「ニンジンの組織培養」などのバイオ実験では高価なオートクレーブやクリーンベンチが必要である。　</a:t>
            </a:r>
            <a:r>
              <a:rPr lang="en-US" altLang="ja-JP" sz="3600" b="1" dirty="0">
                <a:latin typeface="Arial" pitchFamily="34" charset="0"/>
                <a:cs typeface="Arial" pitchFamily="34" charset="0"/>
              </a:rPr>
              <a:t>40</a:t>
            </a:r>
            <a:r>
              <a:rPr lang="ja-JP" altLang="en-US" sz="3600" b="1" dirty="0">
                <a:latin typeface="Arial" pitchFamily="34" charset="0"/>
                <a:cs typeface="Arial" pitchFamily="34" charset="0"/>
              </a:rPr>
              <a:t>名の生徒が</a:t>
            </a:r>
            <a:r>
              <a:rPr lang="en-US" altLang="ja-JP" sz="3600" b="1" dirty="0">
                <a:latin typeface="Arial" pitchFamily="34" charset="0"/>
                <a:cs typeface="Arial" pitchFamily="34" charset="0"/>
              </a:rPr>
              <a:t>50</a:t>
            </a:r>
            <a:r>
              <a:rPr lang="ja-JP" altLang="en-US" sz="3600" b="1" dirty="0">
                <a:latin typeface="Arial" pitchFamily="34" charset="0"/>
                <a:cs typeface="Arial" pitchFamily="34" charset="0"/>
              </a:rPr>
              <a:t>分の時間内で無菌操作を行うためには、農業高校などの設備のととのった学校でなければ困難である</a:t>
            </a:r>
            <a:endParaRPr lang="en-US" altLang="ja-JP" sz="3600" b="1" dirty="0">
              <a:latin typeface="Arial" pitchFamily="34" charset="0"/>
              <a:cs typeface="Arial" pitchFamily="34" charset="0"/>
            </a:endParaRPr>
          </a:p>
          <a:p>
            <a:r>
              <a:rPr lang="ja-JP" altLang="en-US" sz="3600" b="1" dirty="0" err="1">
                <a:latin typeface="Arial" pitchFamily="34" charset="0"/>
                <a:cs typeface="Arial" pitchFamily="34" charset="0"/>
              </a:rPr>
              <a:t>。</a:t>
            </a:r>
            <a:r>
              <a:rPr lang="ja-JP" altLang="en-US" sz="3600" b="1" dirty="0">
                <a:latin typeface="Arial" pitchFamily="34" charset="0"/>
                <a:cs typeface="Arial" pitchFamily="34" charset="0"/>
              </a:rPr>
              <a:t>今回は、絶滅危惧種サギソウなどの増殖技術として開発された、微酸性電解水添加培地を活用することで、高校生物の授業でバイオテクノロジーの生徒実験ができる手法を開発した。</a:t>
            </a:r>
            <a:endParaRPr lang="en-US" altLang="ja-JP" sz="3600" b="1" dirty="0">
              <a:latin typeface="Arial" pitchFamily="34" charset="0"/>
              <a:cs typeface="Arial" pitchFamily="34" charset="0"/>
            </a:endParaRPr>
          </a:p>
          <a:p>
            <a:endParaRPr lang="en-US" altLang="ja-JP" sz="3600" b="1" dirty="0">
              <a:solidFill>
                <a:schemeClr val="bg1"/>
              </a:solidFill>
              <a:latin typeface="Arial" pitchFamily="34" charset="0"/>
              <a:cs typeface="Arial" pitchFamily="34" charset="0"/>
            </a:endParaRPr>
          </a:p>
        </p:txBody>
      </p:sp>
      <p:sp>
        <p:nvSpPr>
          <p:cNvPr id="104" name="正方形/長方形 103"/>
          <p:cNvSpPr/>
          <p:nvPr/>
        </p:nvSpPr>
        <p:spPr>
          <a:xfrm>
            <a:off x="55007" y="-36612"/>
            <a:ext cx="359997" cy="42781781"/>
          </a:xfrm>
          <a:prstGeom prst="rect">
            <a:avLst/>
          </a:prstGeom>
          <a:solidFill>
            <a:srgbClr val="1D12FE"/>
          </a:solidFill>
          <a:ln>
            <a:solidFill>
              <a:srgbClr val="66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8BB7F406-EB1D-4D40-9D50-F75C72CF7EB5}"/>
              </a:ext>
            </a:extLst>
          </p:cNvPr>
          <p:cNvSpPr/>
          <p:nvPr/>
        </p:nvSpPr>
        <p:spPr>
          <a:xfrm>
            <a:off x="470297" y="8183117"/>
            <a:ext cx="9709840" cy="1546107"/>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t>授業におけるバイオ実験</a:t>
            </a:r>
            <a:endParaRPr kumimoji="1" lang="ja-JP" altLang="en-US" sz="6000" b="1" dirty="0"/>
          </a:p>
        </p:txBody>
      </p:sp>
      <p:sp>
        <p:nvSpPr>
          <p:cNvPr id="106" name="テキスト ボックス 105">
            <a:extLst>
              <a:ext uri="{FF2B5EF4-FFF2-40B4-BE49-F238E27FC236}">
                <a16:creationId xmlns:a16="http://schemas.microsoft.com/office/drawing/2014/main" id="{FEB87F5C-F355-4287-A9EF-AA5F444B05A3}"/>
              </a:ext>
            </a:extLst>
          </p:cNvPr>
          <p:cNvSpPr txBox="1"/>
          <p:nvPr/>
        </p:nvSpPr>
        <p:spPr>
          <a:xfrm>
            <a:off x="602088" y="9894816"/>
            <a:ext cx="9833367" cy="6186309"/>
          </a:xfrm>
          <a:prstGeom prst="rect">
            <a:avLst/>
          </a:prstGeom>
          <a:noFill/>
        </p:spPr>
        <p:txBody>
          <a:bodyPr wrap="square" rtlCol="0">
            <a:spAutoFit/>
          </a:bodyPr>
          <a:lstStyle/>
          <a:p>
            <a:r>
              <a:rPr lang="ja-JP" altLang="en-US" sz="4400" dirty="0"/>
              <a:t>　従来のニンジンのカルス形成は授業での生徒実験が困難。</a:t>
            </a:r>
            <a:endParaRPr lang="en-US" altLang="ja-JP" sz="4400" dirty="0"/>
          </a:p>
          <a:p>
            <a:r>
              <a:rPr kumimoji="1" lang="ja-JP" altLang="en-US" sz="4400" dirty="0">
                <a:solidFill>
                  <a:srgbClr val="1D12FE"/>
                </a:solidFill>
              </a:rPr>
              <a:t>理由</a:t>
            </a:r>
            <a:endParaRPr kumimoji="1" lang="en-US" altLang="ja-JP" sz="4400" dirty="0">
              <a:solidFill>
                <a:srgbClr val="1D12FE"/>
              </a:solidFill>
            </a:endParaRPr>
          </a:p>
          <a:p>
            <a:r>
              <a:rPr kumimoji="1" lang="ja-JP" altLang="en-US" sz="4400" dirty="0">
                <a:solidFill>
                  <a:srgbClr val="1D12FE"/>
                </a:solidFill>
              </a:rPr>
              <a:t>　</a:t>
            </a:r>
            <a:r>
              <a:rPr kumimoji="1" lang="ja-JP" altLang="en-US" sz="4400" dirty="0"/>
              <a:t>無菌培地の製造にオートクレーブが必要</a:t>
            </a:r>
            <a:r>
              <a:rPr lang="ja-JP" altLang="en-US" sz="4400" dirty="0"/>
              <a:t>で、滅菌時間・冷却時間が長い。</a:t>
            </a:r>
            <a:endParaRPr lang="en-US" altLang="ja-JP" sz="4400" dirty="0"/>
          </a:p>
          <a:p>
            <a:r>
              <a:rPr lang="ja-JP" altLang="en-US" sz="4400" dirty="0"/>
              <a:t>　ニンジンの形成層の処理や置床にクリーンベンチが必要で、生徒が同時に作業できない。</a:t>
            </a:r>
            <a:endParaRPr lang="en-US" altLang="ja-JP" sz="4400" dirty="0"/>
          </a:p>
          <a:p>
            <a:r>
              <a:rPr kumimoji="1" lang="ja-JP" altLang="en-US" sz="4400" dirty="0">
                <a:solidFill>
                  <a:srgbClr val="1D12FE"/>
                </a:solidFill>
              </a:rPr>
              <a:t>　</a:t>
            </a:r>
            <a:endParaRPr kumimoji="1" lang="en-US" altLang="ja-JP" sz="4400" dirty="0">
              <a:solidFill>
                <a:srgbClr val="1D12FE"/>
              </a:solidFill>
            </a:endParaRPr>
          </a:p>
        </p:txBody>
      </p:sp>
      <p:sp>
        <p:nvSpPr>
          <p:cNvPr id="107" name="テキスト ボックス 106">
            <a:extLst>
              <a:ext uri="{FF2B5EF4-FFF2-40B4-BE49-F238E27FC236}">
                <a16:creationId xmlns:a16="http://schemas.microsoft.com/office/drawing/2014/main" id="{FEB87F5C-F355-4287-A9EF-AA5F444B05A3}"/>
              </a:ext>
            </a:extLst>
          </p:cNvPr>
          <p:cNvSpPr txBox="1"/>
          <p:nvPr/>
        </p:nvSpPr>
        <p:spPr>
          <a:xfrm>
            <a:off x="555887" y="16698779"/>
            <a:ext cx="9833367" cy="4154984"/>
          </a:xfrm>
          <a:prstGeom prst="rect">
            <a:avLst/>
          </a:prstGeom>
          <a:noFill/>
        </p:spPr>
        <p:txBody>
          <a:bodyPr wrap="square" rtlCol="0">
            <a:spAutoFit/>
          </a:bodyPr>
          <a:lstStyle/>
          <a:p>
            <a:r>
              <a:rPr kumimoji="1" lang="ja-JP" altLang="en-US" sz="4400" dirty="0">
                <a:solidFill>
                  <a:srgbClr val="1D12FE"/>
                </a:solidFill>
              </a:rPr>
              <a:t>目的</a:t>
            </a:r>
            <a:endParaRPr kumimoji="1" lang="en-US" altLang="ja-JP" sz="4400" dirty="0">
              <a:solidFill>
                <a:srgbClr val="1D12FE"/>
              </a:solidFill>
            </a:endParaRPr>
          </a:p>
          <a:p>
            <a:r>
              <a:rPr kumimoji="1" lang="ja-JP" altLang="en-US" sz="4400" b="1" dirty="0">
                <a:solidFill>
                  <a:srgbClr val="1D12FE"/>
                </a:solidFill>
              </a:rPr>
              <a:t>　</a:t>
            </a:r>
            <a:r>
              <a:rPr lang="ja-JP" altLang="en-US" sz="4400" dirty="0"/>
              <a:t>オートクレーブやクリーンベンチを使わずに</a:t>
            </a:r>
            <a:r>
              <a:rPr kumimoji="1" lang="ja-JP" altLang="en-US" sz="4400" b="1" dirty="0">
                <a:solidFill>
                  <a:srgbClr val="1D12FE"/>
                </a:solidFill>
              </a:rPr>
              <a:t>微酸性電解水</a:t>
            </a:r>
            <a:r>
              <a:rPr kumimoji="1" lang="ja-JP" altLang="en-US" sz="4400" dirty="0"/>
              <a:t>をもちいて、</a:t>
            </a:r>
            <a:r>
              <a:rPr kumimoji="1" lang="ja-JP" altLang="en-US" sz="4400" dirty="0">
                <a:solidFill>
                  <a:srgbClr val="1D12FE"/>
                </a:solidFill>
              </a:rPr>
              <a:t>培養容器や培地を滅菌</a:t>
            </a:r>
            <a:r>
              <a:rPr kumimoji="1" lang="ja-JP" altLang="en-US" sz="4400" dirty="0"/>
              <a:t>し、</a:t>
            </a:r>
            <a:r>
              <a:rPr lang="ja-JP" altLang="en-US" sz="4400" dirty="0"/>
              <a:t>バイオ実験を可能とする。</a:t>
            </a:r>
            <a:endParaRPr lang="en-US" altLang="ja-JP" sz="4400" dirty="0"/>
          </a:p>
          <a:p>
            <a:endParaRPr kumimoji="1" lang="en-US" altLang="ja-JP" sz="4400" dirty="0"/>
          </a:p>
        </p:txBody>
      </p:sp>
      <p:sp>
        <p:nvSpPr>
          <p:cNvPr id="2" name="下矢印 1"/>
          <p:cNvSpPr/>
          <p:nvPr/>
        </p:nvSpPr>
        <p:spPr>
          <a:xfrm>
            <a:off x="4313347" y="15211574"/>
            <a:ext cx="2257688" cy="1487205"/>
          </a:xfrm>
          <a:prstGeom prst="downArrow">
            <a:avLst/>
          </a:prstGeom>
          <a:solidFill>
            <a:srgbClr val="1D12FE"/>
          </a:solidFill>
          <a:ln>
            <a:solidFill>
              <a:srgbClr val="1D12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B87F5C-F355-4287-A9EF-AA5F444B05A3}"/>
              </a:ext>
            </a:extLst>
          </p:cNvPr>
          <p:cNvSpPr txBox="1"/>
          <p:nvPr/>
        </p:nvSpPr>
        <p:spPr>
          <a:xfrm>
            <a:off x="513554" y="22249919"/>
            <a:ext cx="9754510" cy="12280285"/>
          </a:xfrm>
          <a:prstGeom prst="rect">
            <a:avLst/>
          </a:prstGeom>
          <a:noFill/>
        </p:spPr>
        <p:txBody>
          <a:bodyPr wrap="square" rtlCol="0">
            <a:spAutoFit/>
          </a:bodyPr>
          <a:lstStyle/>
          <a:p>
            <a:r>
              <a:rPr lang="ja-JP" altLang="en-US" sz="4400" dirty="0">
                <a:solidFill>
                  <a:srgbClr val="1D12FE"/>
                </a:solidFill>
              </a:rPr>
              <a:t>準備物</a:t>
            </a:r>
            <a:endParaRPr lang="en-US" altLang="ja-JP" sz="4400" dirty="0">
              <a:solidFill>
                <a:srgbClr val="1D12FE"/>
              </a:solidFill>
            </a:endParaRPr>
          </a:p>
          <a:p>
            <a:r>
              <a:rPr lang="ja-JP" altLang="en-US" sz="4400" dirty="0"/>
              <a:t>　微酸性電解水・非耐熱性容器・なべ・計量器具・培地</a:t>
            </a:r>
            <a:r>
              <a:rPr lang="en-US" altLang="ja-JP" sz="4400" dirty="0"/>
              <a:t>(</a:t>
            </a:r>
            <a:r>
              <a:rPr lang="ja-JP" altLang="en-US" sz="4400" dirty="0"/>
              <a:t>ゲル化剤・ショ糖・ハイポネックスまたは</a:t>
            </a:r>
            <a:r>
              <a:rPr lang="en-US" altLang="ja-JP" sz="4400" dirty="0"/>
              <a:t>MS</a:t>
            </a:r>
            <a:r>
              <a:rPr lang="ja-JP" altLang="en-US" sz="4400" dirty="0"/>
              <a:t>培地・植物ホルモン</a:t>
            </a:r>
            <a:r>
              <a:rPr lang="en-US" altLang="ja-JP" sz="4400" dirty="0"/>
              <a:t>(NAA KIN)</a:t>
            </a:r>
            <a:r>
              <a:rPr lang="ja-JP" altLang="en-US" sz="4400" dirty="0"/>
              <a:t>・植物体</a:t>
            </a:r>
            <a:r>
              <a:rPr lang="en-US" altLang="ja-JP" sz="4400" dirty="0"/>
              <a:t>(</a:t>
            </a:r>
            <a:r>
              <a:rPr lang="ja-JP" altLang="en-US" sz="4400" dirty="0"/>
              <a:t>種子や葉・花弁など</a:t>
            </a:r>
            <a:r>
              <a:rPr lang="en-US" altLang="ja-JP" sz="4400" dirty="0"/>
              <a:t>)</a:t>
            </a:r>
          </a:p>
          <a:p>
            <a:r>
              <a:rPr kumimoji="1" lang="ja-JP" altLang="en-US" sz="4400" dirty="0">
                <a:solidFill>
                  <a:srgbClr val="1D12FE"/>
                </a:solidFill>
              </a:rPr>
              <a:t>手順</a:t>
            </a:r>
            <a:endParaRPr kumimoji="1" lang="en-US" altLang="ja-JP" sz="4400" dirty="0">
              <a:solidFill>
                <a:srgbClr val="1D12FE"/>
              </a:solidFill>
            </a:endParaRPr>
          </a:p>
          <a:p>
            <a:r>
              <a:rPr kumimoji="1" lang="ja-JP" altLang="en-US" sz="4400" dirty="0"/>
              <a:t>①　微酸性電解水を培養容器に入れ振　</a:t>
            </a:r>
            <a:endParaRPr kumimoji="1" lang="en-US" altLang="ja-JP" sz="4400" dirty="0"/>
          </a:p>
          <a:p>
            <a:r>
              <a:rPr lang="ja-JP" altLang="en-US" sz="4400" dirty="0"/>
              <a:t>　</a:t>
            </a:r>
            <a:r>
              <a:rPr kumimoji="1" lang="ja-JP" altLang="en-US" sz="4400" dirty="0" err="1"/>
              <a:t>り</a:t>
            </a:r>
            <a:r>
              <a:rPr kumimoji="1" lang="ja-JP" altLang="en-US" sz="4400" dirty="0"/>
              <a:t>容器内を滅菌する。電解水は培地の</a:t>
            </a:r>
            <a:endParaRPr kumimoji="1" lang="en-US" altLang="ja-JP" sz="4400" dirty="0"/>
          </a:p>
          <a:p>
            <a:r>
              <a:rPr lang="ja-JP" altLang="en-US" sz="4400" dirty="0"/>
              <a:t>　</a:t>
            </a:r>
            <a:r>
              <a:rPr kumimoji="1" lang="ja-JP" altLang="en-US" sz="4400" dirty="0"/>
              <a:t>滅菌にも使用する。</a:t>
            </a:r>
            <a:endParaRPr kumimoji="1" lang="en-US" altLang="ja-JP" sz="4400" dirty="0"/>
          </a:p>
          <a:p>
            <a:r>
              <a:rPr lang="ja-JP" altLang="en-US" sz="4400" dirty="0"/>
              <a:t>②　</a:t>
            </a:r>
            <a:r>
              <a:rPr lang="en-US" altLang="ja-JP" sz="4400" dirty="0"/>
              <a:t>2</a:t>
            </a:r>
            <a:r>
              <a:rPr lang="ja-JP" altLang="en-US" sz="4400" dirty="0"/>
              <a:t>倍の濃度で培地を水に溶かし加熱。</a:t>
            </a:r>
            <a:endParaRPr lang="en-US" altLang="ja-JP" sz="4400" dirty="0"/>
          </a:p>
          <a:p>
            <a:r>
              <a:rPr lang="ja-JP" altLang="en-US" sz="4400" dirty="0"/>
              <a:t>　特にゲル化剤を完全に溶かす。</a:t>
            </a:r>
            <a:endParaRPr lang="en-US" altLang="ja-JP" sz="4400" dirty="0"/>
          </a:p>
          <a:p>
            <a:r>
              <a:rPr kumimoji="1" lang="ja-JP" altLang="en-US" sz="4400" dirty="0"/>
              <a:t>③　培地を容器に入れ、容器を滅菌した　</a:t>
            </a:r>
            <a:endParaRPr kumimoji="1" lang="en-US" altLang="ja-JP" sz="4400" dirty="0"/>
          </a:p>
          <a:p>
            <a:r>
              <a:rPr lang="ja-JP" altLang="en-US" sz="4400" dirty="0"/>
              <a:t>　</a:t>
            </a:r>
            <a:r>
              <a:rPr kumimoji="1" lang="ja-JP" altLang="en-US" sz="4400" dirty="0"/>
              <a:t>微酸性電解水とよく混ぜる。</a:t>
            </a:r>
            <a:endParaRPr kumimoji="1" lang="en-US" altLang="ja-JP" sz="4400" dirty="0"/>
          </a:p>
          <a:p>
            <a:r>
              <a:rPr lang="ja-JP" altLang="en-US" sz="4400" dirty="0"/>
              <a:t>④　植物体を滅菌する。</a:t>
            </a:r>
            <a:endParaRPr lang="en-US" altLang="ja-JP" sz="4400" dirty="0"/>
          </a:p>
          <a:p>
            <a:r>
              <a:rPr lang="ja-JP" altLang="en-US" sz="4400" dirty="0"/>
              <a:t>⑤　培地が固まったら、微酸性電解水で　</a:t>
            </a:r>
            <a:endParaRPr lang="en-US" altLang="ja-JP" sz="4400" dirty="0"/>
          </a:p>
          <a:p>
            <a:r>
              <a:rPr lang="ja-JP" altLang="en-US" sz="4400" dirty="0"/>
              <a:t>　滅菌したピペットやピンセットを用いて</a:t>
            </a:r>
            <a:endParaRPr lang="en-US" altLang="ja-JP" sz="4400" dirty="0"/>
          </a:p>
          <a:p>
            <a:r>
              <a:rPr lang="ja-JP" altLang="en-US" sz="4400" dirty="0"/>
              <a:t>　置床する。</a:t>
            </a:r>
            <a:endParaRPr lang="en-US" altLang="ja-JP" sz="4400" dirty="0"/>
          </a:p>
          <a:p>
            <a:r>
              <a:rPr kumimoji="1" lang="ja-JP" altLang="en-US" sz="4400" dirty="0">
                <a:solidFill>
                  <a:srgbClr val="1D12FE"/>
                </a:solidFill>
              </a:rPr>
              <a:t>　</a:t>
            </a:r>
            <a:endParaRPr kumimoji="1" lang="en-US" altLang="ja-JP" sz="4400" dirty="0">
              <a:solidFill>
                <a:srgbClr val="1D12FE"/>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33" y="33680760"/>
            <a:ext cx="4800647" cy="3600485"/>
          </a:xfrm>
          <a:prstGeom prst="rect">
            <a:avLst/>
          </a:prstGeom>
        </p:spPr>
      </p:pic>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8497" y="33668130"/>
            <a:ext cx="4811640" cy="3608730"/>
          </a:xfrm>
          <a:prstGeom prst="rect">
            <a:avLst/>
          </a:prstGeom>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574" y="38065196"/>
            <a:ext cx="4811640" cy="3608730"/>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28225" y="19771570"/>
            <a:ext cx="4811641" cy="3608730"/>
          </a:xfrm>
          <a:prstGeom prst="rect">
            <a:avLst/>
          </a:prstGeom>
        </p:spPr>
      </p:pic>
      <p:pic>
        <p:nvPicPr>
          <p:cNvPr id="4" name="図 3"/>
          <p:cNvPicPr>
            <a:picLocks noChangeAspect="1"/>
          </p:cNvPicPr>
          <p:nvPr/>
        </p:nvPicPr>
        <p:blipFill>
          <a:blip r:embed="rId8"/>
          <a:stretch>
            <a:fillRect/>
          </a:stretch>
        </p:blipFill>
        <p:spPr>
          <a:xfrm>
            <a:off x="5385906" y="38081013"/>
            <a:ext cx="4790550" cy="3592913"/>
          </a:xfrm>
          <a:prstGeom prst="rect">
            <a:avLst/>
          </a:prstGeom>
        </p:spPr>
      </p:pic>
      <p:sp>
        <p:nvSpPr>
          <p:cNvPr id="39" name="テキスト ボックス 38">
            <a:extLst>
              <a:ext uri="{FF2B5EF4-FFF2-40B4-BE49-F238E27FC236}">
                <a16:creationId xmlns:a16="http://schemas.microsoft.com/office/drawing/2014/main" id="{FEB87F5C-F355-4287-A9EF-AA5F444B05A3}"/>
              </a:ext>
            </a:extLst>
          </p:cNvPr>
          <p:cNvSpPr txBox="1"/>
          <p:nvPr/>
        </p:nvSpPr>
        <p:spPr>
          <a:xfrm>
            <a:off x="536043" y="41668274"/>
            <a:ext cx="9543977" cy="646331"/>
          </a:xfrm>
          <a:prstGeom prst="rect">
            <a:avLst/>
          </a:prstGeom>
          <a:noFill/>
        </p:spPr>
        <p:txBody>
          <a:bodyPr wrap="square" rtlCol="0">
            <a:spAutoFit/>
          </a:bodyPr>
          <a:lstStyle/>
          <a:p>
            <a:r>
              <a:rPr lang="ja-JP" altLang="en-US" sz="3600" dirty="0">
                <a:solidFill>
                  <a:srgbClr val="1D12FE"/>
                </a:solidFill>
              </a:rPr>
              <a:t>食虫植物ビブリス　　　　　キク花弁のカルス化</a:t>
            </a:r>
            <a:endParaRPr kumimoji="1" lang="en-US" altLang="ja-JP" sz="4000" dirty="0">
              <a:solidFill>
                <a:srgbClr val="1D12FE"/>
              </a:solidFill>
            </a:endParaRPr>
          </a:p>
        </p:txBody>
      </p:sp>
      <p:sp>
        <p:nvSpPr>
          <p:cNvPr id="40" name="テキスト ボックス 39">
            <a:extLst>
              <a:ext uri="{FF2B5EF4-FFF2-40B4-BE49-F238E27FC236}">
                <a16:creationId xmlns:a16="http://schemas.microsoft.com/office/drawing/2014/main" id="{FEB87F5C-F355-4287-A9EF-AA5F444B05A3}"/>
              </a:ext>
            </a:extLst>
          </p:cNvPr>
          <p:cNvSpPr txBox="1"/>
          <p:nvPr/>
        </p:nvSpPr>
        <p:spPr>
          <a:xfrm>
            <a:off x="10785212" y="24261734"/>
            <a:ext cx="9754510" cy="14311610"/>
          </a:xfrm>
          <a:prstGeom prst="rect">
            <a:avLst/>
          </a:prstGeom>
          <a:noFill/>
        </p:spPr>
        <p:txBody>
          <a:bodyPr wrap="square" rtlCol="0">
            <a:spAutoFit/>
          </a:bodyPr>
          <a:lstStyle/>
          <a:p>
            <a:r>
              <a:rPr lang="ja-JP" altLang="en-US" sz="4400" dirty="0">
                <a:solidFill>
                  <a:srgbClr val="1D12FE"/>
                </a:solidFill>
              </a:rPr>
              <a:t>準備物</a:t>
            </a:r>
            <a:endParaRPr lang="en-US" altLang="ja-JP" sz="4400" dirty="0">
              <a:solidFill>
                <a:srgbClr val="1D12FE"/>
              </a:solidFill>
            </a:endParaRPr>
          </a:p>
          <a:p>
            <a:r>
              <a:rPr lang="ja-JP" altLang="en-US" sz="4400" dirty="0"/>
              <a:t>　微酸性電解水・チャック付きミニポリ袋・スプレー・なべ・計量器具・培地</a:t>
            </a:r>
            <a:r>
              <a:rPr lang="en-US" altLang="ja-JP" sz="4400" dirty="0"/>
              <a:t>(</a:t>
            </a:r>
            <a:r>
              <a:rPr lang="ja-JP" altLang="en-US" sz="4400" dirty="0"/>
              <a:t>ゲル化剤・ショ糖・ハイポネックス・植物ホルモン</a:t>
            </a:r>
            <a:r>
              <a:rPr lang="en-US" altLang="ja-JP" sz="4400" dirty="0"/>
              <a:t>(NAA KIN))</a:t>
            </a:r>
          </a:p>
          <a:p>
            <a:r>
              <a:rPr lang="ja-JP" altLang="en-US" sz="4400" dirty="0"/>
              <a:t>植物体</a:t>
            </a:r>
            <a:r>
              <a:rPr lang="en-US" altLang="ja-JP" sz="4400" dirty="0"/>
              <a:t>(</a:t>
            </a:r>
            <a:r>
              <a:rPr lang="ja-JP" altLang="en-US" sz="4400" dirty="0"/>
              <a:t>種子や葉・花弁など</a:t>
            </a:r>
            <a:r>
              <a:rPr lang="en-US" altLang="ja-JP" sz="4400" dirty="0"/>
              <a:t>)</a:t>
            </a:r>
          </a:p>
          <a:p>
            <a:endParaRPr lang="en-US" altLang="ja-JP" sz="4400" dirty="0"/>
          </a:p>
          <a:p>
            <a:r>
              <a:rPr kumimoji="1" lang="ja-JP" altLang="en-US" sz="4400" dirty="0">
                <a:solidFill>
                  <a:srgbClr val="1D12FE"/>
                </a:solidFill>
              </a:rPr>
              <a:t>手順</a:t>
            </a:r>
            <a:endParaRPr kumimoji="1" lang="en-US" altLang="ja-JP" sz="4400" dirty="0">
              <a:solidFill>
                <a:srgbClr val="1D12FE"/>
              </a:solidFill>
            </a:endParaRPr>
          </a:p>
          <a:p>
            <a:r>
              <a:rPr kumimoji="1" lang="ja-JP" altLang="en-US" sz="4400" dirty="0"/>
              <a:t>①　微酸性電解水を袋にスプレー</a:t>
            </a:r>
            <a:r>
              <a:rPr lang="ja-JP" altLang="en-US" sz="4400" dirty="0"/>
              <a:t>して</a:t>
            </a:r>
            <a:r>
              <a:rPr kumimoji="1" lang="ja-JP" altLang="en-US" sz="4400" dirty="0"/>
              <a:t>内　</a:t>
            </a:r>
            <a:endParaRPr kumimoji="1" lang="en-US" altLang="ja-JP" sz="4400" dirty="0"/>
          </a:p>
          <a:p>
            <a:r>
              <a:rPr lang="ja-JP" altLang="en-US" sz="4400" dirty="0"/>
              <a:t>　</a:t>
            </a:r>
            <a:r>
              <a:rPr kumimoji="1" lang="ja-JP" altLang="en-US" sz="4400" dirty="0"/>
              <a:t>部を滅菌する。</a:t>
            </a:r>
            <a:endParaRPr kumimoji="1" lang="en-US" altLang="ja-JP" sz="4400" dirty="0"/>
          </a:p>
          <a:p>
            <a:r>
              <a:rPr lang="ja-JP" altLang="en-US" sz="4400" dirty="0"/>
              <a:t>②　水に培地を入れ加熱しよく溶かす。</a:t>
            </a:r>
            <a:endParaRPr lang="en-US" altLang="ja-JP" sz="4400" dirty="0"/>
          </a:p>
          <a:p>
            <a:r>
              <a:rPr lang="ja-JP" altLang="en-US" sz="4400" dirty="0"/>
              <a:t>　にゲル化剤を完全に溶かす。通常の濃　</a:t>
            </a:r>
            <a:endParaRPr lang="en-US" altLang="ja-JP" sz="4400" dirty="0"/>
          </a:p>
          <a:p>
            <a:r>
              <a:rPr lang="ja-JP" altLang="en-US" sz="4400" dirty="0"/>
              <a:t>　度 でつくる。</a:t>
            </a:r>
            <a:endParaRPr lang="en-US" altLang="ja-JP" sz="4400" dirty="0"/>
          </a:p>
          <a:p>
            <a:r>
              <a:rPr kumimoji="1" lang="ja-JP" altLang="en-US" sz="4400" dirty="0"/>
              <a:t>③　培地を容器に入れる。</a:t>
            </a:r>
            <a:endParaRPr kumimoji="1" lang="en-US" altLang="ja-JP" sz="4400" dirty="0"/>
          </a:p>
          <a:p>
            <a:r>
              <a:rPr lang="ja-JP" altLang="en-US" sz="4400" dirty="0"/>
              <a:t>④　植物体を滅菌する。</a:t>
            </a:r>
            <a:endParaRPr lang="en-US" altLang="ja-JP" sz="4400" dirty="0"/>
          </a:p>
          <a:p>
            <a:r>
              <a:rPr lang="ja-JP" altLang="en-US" sz="4400" dirty="0"/>
              <a:t>⑤　培地が固まったら、微酸性電解水で　</a:t>
            </a:r>
            <a:endParaRPr lang="en-US" altLang="ja-JP" sz="4400" dirty="0"/>
          </a:p>
          <a:p>
            <a:r>
              <a:rPr lang="ja-JP" altLang="en-US" sz="4400" dirty="0"/>
              <a:t>　滅菌したピペットやピンセットを用いて　</a:t>
            </a:r>
            <a:endParaRPr lang="en-US" altLang="ja-JP" sz="4400" dirty="0"/>
          </a:p>
          <a:p>
            <a:r>
              <a:rPr lang="ja-JP" altLang="en-US" sz="4400" dirty="0"/>
              <a:t>　置床する。</a:t>
            </a:r>
            <a:endParaRPr lang="en-US" altLang="ja-JP" sz="4400" dirty="0"/>
          </a:p>
          <a:p>
            <a:r>
              <a:rPr lang="ja-JP" altLang="en-US" sz="4400" dirty="0"/>
              <a:t>⑥　直射日光のあたらない明るい室内の　</a:t>
            </a:r>
            <a:endParaRPr lang="en-US" altLang="ja-JP" sz="4400" dirty="0"/>
          </a:p>
          <a:p>
            <a:r>
              <a:rPr lang="ja-JP" altLang="en-US" sz="4400" dirty="0"/>
              <a:t>　壁面などを利用して管理。</a:t>
            </a:r>
            <a:endParaRPr lang="en-US" altLang="ja-JP" sz="4400" dirty="0"/>
          </a:p>
          <a:p>
            <a:r>
              <a:rPr kumimoji="1" lang="ja-JP" altLang="en-US" sz="4400" dirty="0">
                <a:solidFill>
                  <a:srgbClr val="1D12FE"/>
                </a:solidFill>
              </a:rPr>
              <a:t>　</a:t>
            </a:r>
            <a:endParaRPr kumimoji="1" lang="en-US" altLang="ja-JP" sz="4400" dirty="0">
              <a:solidFill>
                <a:srgbClr val="1D12FE"/>
              </a:solidFill>
            </a:endParaRPr>
          </a:p>
        </p:txBody>
      </p:sp>
      <p:sp>
        <p:nvSpPr>
          <p:cNvPr id="41" name="正方形/長方形 40">
            <a:extLst>
              <a:ext uri="{FF2B5EF4-FFF2-40B4-BE49-F238E27FC236}">
                <a16:creationId xmlns:a16="http://schemas.microsoft.com/office/drawing/2014/main" id="{C883A5C7-86CD-4978-9BF5-54D68C0F37C9}"/>
              </a:ext>
            </a:extLst>
          </p:cNvPr>
          <p:cNvSpPr/>
          <p:nvPr/>
        </p:nvSpPr>
        <p:spPr>
          <a:xfrm>
            <a:off x="10689577" y="22903928"/>
            <a:ext cx="9811785" cy="1295108"/>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b="1" dirty="0"/>
              <a:t>ミニポリ袋</a:t>
            </a:r>
            <a:r>
              <a:rPr kumimoji="1" lang="ja-JP" altLang="en-US" sz="6600" b="1" dirty="0"/>
              <a:t>でバイオ実験</a:t>
            </a:r>
          </a:p>
        </p:txBody>
      </p:sp>
      <p:pic>
        <p:nvPicPr>
          <p:cNvPr id="5" name="図 4"/>
          <p:cNvPicPr>
            <a:picLocks noChangeAspect="1"/>
          </p:cNvPicPr>
          <p:nvPr/>
        </p:nvPicPr>
        <p:blipFill>
          <a:blip r:embed="rId9"/>
          <a:stretch>
            <a:fillRect/>
          </a:stretch>
        </p:blipFill>
        <p:spPr>
          <a:xfrm>
            <a:off x="14132111" y="14744556"/>
            <a:ext cx="2341067" cy="1518036"/>
          </a:xfrm>
          <a:prstGeom prst="rect">
            <a:avLst/>
          </a:prstGeom>
        </p:spPr>
      </p:pic>
      <p:sp>
        <p:nvSpPr>
          <p:cNvPr id="43" name="正方形/長方形 42">
            <a:extLst>
              <a:ext uri="{FF2B5EF4-FFF2-40B4-BE49-F238E27FC236}">
                <a16:creationId xmlns:a16="http://schemas.microsoft.com/office/drawing/2014/main" id="{6E9B1DFA-FE6A-4A19-AA9D-186FC0C8A652}"/>
              </a:ext>
            </a:extLst>
          </p:cNvPr>
          <p:cNvSpPr/>
          <p:nvPr/>
        </p:nvSpPr>
        <p:spPr>
          <a:xfrm>
            <a:off x="21215475" y="-1859365"/>
            <a:ext cx="9830128" cy="1546107"/>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2359681" y="20623122"/>
            <a:ext cx="20711836" cy="15533877"/>
          </a:xfrm>
          <a:prstGeom prst="rect">
            <a:avLst/>
          </a:prstGeom>
        </p:spPr>
      </p:pic>
      <p:pic>
        <p:nvPicPr>
          <p:cNvPr id="12" name="図 11"/>
          <p:cNvPicPr>
            <a:picLocks noChangeAspect="1"/>
          </p:cNvPicPr>
          <p:nvPr/>
        </p:nvPicPr>
        <p:blipFill>
          <a:blip r:embed="rId11"/>
          <a:stretch>
            <a:fillRect/>
          </a:stretch>
        </p:blipFill>
        <p:spPr>
          <a:xfrm>
            <a:off x="20868201" y="32835581"/>
            <a:ext cx="9213609" cy="9480250"/>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45603" y="24296844"/>
            <a:ext cx="5459560" cy="4094670"/>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06086" y="11886435"/>
            <a:ext cx="5592920" cy="4194690"/>
          </a:xfrm>
          <a:prstGeom prst="rect">
            <a:avLst/>
          </a:prstGeom>
        </p:spPr>
      </p:pic>
      <p:pic>
        <p:nvPicPr>
          <p:cNvPr id="11" name="図 10">
            <a:extLst>
              <a:ext uri="{FF2B5EF4-FFF2-40B4-BE49-F238E27FC236}">
                <a16:creationId xmlns:a16="http://schemas.microsoft.com/office/drawing/2014/main" id="{4B718E49-2152-4B17-9828-2DAE36E073E0}"/>
              </a:ext>
            </a:extLst>
          </p:cNvPr>
          <p:cNvPicPr>
            <a:picLocks noChangeAspect="1"/>
          </p:cNvPicPr>
          <p:nvPr/>
        </p:nvPicPr>
        <p:blipFill>
          <a:blip r:embed="rId14"/>
          <a:stretch>
            <a:fillRect/>
          </a:stretch>
        </p:blipFill>
        <p:spPr>
          <a:xfrm>
            <a:off x="20996345" y="10732724"/>
            <a:ext cx="9167286" cy="5156598"/>
          </a:xfrm>
          <a:prstGeom prst="rect">
            <a:avLst/>
          </a:prstGeom>
        </p:spPr>
      </p:pic>
      <p:pic>
        <p:nvPicPr>
          <p:cNvPr id="14" name="図 13">
            <a:extLst>
              <a:ext uri="{FF2B5EF4-FFF2-40B4-BE49-F238E27FC236}">
                <a16:creationId xmlns:a16="http://schemas.microsoft.com/office/drawing/2014/main" id="{DB99A5E3-B1FC-44A1-B81B-F09B742A3E6B}"/>
              </a:ext>
            </a:extLst>
          </p:cNvPr>
          <p:cNvPicPr>
            <a:picLocks noChangeAspect="1"/>
          </p:cNvPicPr>
          <p:nvPr/>
        </p:nvPicPr>
        <p:blipFill>
          <a:blip r:embed="rId15"/>
          <a:stretch>
            <a:fillRect/>
          </a:stretch>
        </p:blipFill>
        <p:spPr>
          <a:xfrm>
            <a:off x="21301359" y="20847494"/>
            <a:ext cx="9158990" cy="5151932"/>
          </a:xfrm>
          <a:prstGeom prst="rect">
            <a:avLst/>
          </a:prstGeom>
        </p:spPr>
      </p:pic>
      <p:pic>
        <p:nvPicPr>
          <p:cNvPr id="18" name="図 17">
            <a:extLst>
              <a:ext uri="{FF2B5EF4-FFF2-40B4-BE49-F238E27FC236}">
                <a16:creationId xmlns:a16="http://schemas.microsoft.com/office/drawing/2014/main" id="{F33611B4-9432-4E62-80B9-1371AD4B6B76}"/>
              </a:ext>
            </a:extLst>
          </p:cNvPr>
          <p:cNvPicPr>
            <a:picLocks noChangeAspect="1"/>
          </p:cNvPicPr>
          <p:nvPr/>
        </p:nvPicPr>
        <p:blipFill>
          <a:blip r:embed="rId16"/>
          <a:stretch>
            <a:fillRect/>
          </a:stretch>
        </p:blipFill>
        <p:spPr>
          <a:xfrm>
            <a:off x="20882084" y="15576415"/>
            <a:ext cx="9226208" cy="5151933"/>
          </a:xfrm>
          <a:prstGeom prst="rect">
            <a:avLst/>
          </a:prstGeom>
        </p:spPr>
      </p:pic>
      <p:sp>
        <p:nvSpPr>
          <p:cNvPr id="19" name="テキスト ボックス 18">
            <a:extLst>
              <a:ext uri="{FF2B5EF4-FFF2-40B4-BE49-F238E27FC236}">
                <a16:creationId xmlns:a16="http://schemas.microsoft.com/office/drawing/2014/main" id="{0473DFBF-6C5C-4E3D-932A-8775EFAB5396}"/>
              </a:ext>
            </a:extLst>
          </p:cNvPr>
          <p:cNvSpPr txBox="1"/>
          <p:nvPr/>
        </p:nvSpPr>
        <p:spPr>
          <a:xfrm>
            <a:off x="21266568" y="9826407"/>
            <a:ext cx="6042039" cy="1077218"/>
          </a:xfrm>
          <a:prstGeom prst="rect">
            <a:avLst/>
          </a:prstGeom>
          <a:noFill/>
        </p:spPr>
        <p:txBody>
          <a:bodyPr wrap="none" rtlCol="0">
            <a:spAutoFit/>
          </a:bodyPr>
          <a:lstStyle/>
          <a:p>
            <a:r>
              <a:rPr kumimoji="1" lang="ja-JP" altLang="en-US" sz="3200" dirty="0"/>
              <a:t>ポリ袋の培地の滅菌は可能か？</a:t>
            </a:r>
            <a:endParaRPr kumimoji="1" lang="en-US" altLang="ja-JP" sz="3200" dirty="0"/>
          </a:p>
          <a:p>
            <a:r>
              <a:rPr lang="ja-JP" altLang="en-US" sz="3200" dirty="0"/>
              <a:t>少ない培地と空間でも育つのか？</a:t>
            </a:r>
            <a:endParaRPr kumimoji="1" lang="ja-JP" altLang="en-US" sz="3200" dirty="0"/>
          </a:p>
        </p:txBody>
      </p:sp>
      <p:pic>
        <p:nvPicPr>
          <p:cNvPr id="24" name="図 23">
            <a:extLst>
              <a:ext uri="{FF2B5EF4-FFF2-40B4-BE49-F238E27FC236}">
                <a16:creationId xmlns:a16="http://schemas.microsoft.com/office/drawing/2014/main" id="{622D7879-5858-441F-9CB6-423FEB9322B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07313" y="38065196"/>
            <a:ext cx="4970158" cy="3505999"/>
          </a:xfrm>
          <a:prstGeom prst="rect">
            <a:avLst/>
          </a:prstGeom>
        </p:spPr>
      </p:pic>
      <p:pic>
        <p:nvPicPr>
          <p:cNvPr id="26" name="図 25">
            <a:extLst>
              <a:ext uri="{FF2B5EF4-FFF2-40B4-BE49-F238E27FC236}">
                <a16:creationId xmlns:a16="http://schemas.microsoft.com/office/drawing/2014/main" id="{BB720FB1-0E38-4ABB-87D0-F7B30058FEA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69334" y="38065196"/>
            <a:ext cx="4674665" cy="3505999"/>
          </a:xfrm>
          <a:prstGeom prst="rect">
            <a:avLst/>
          </a:prstGeom>
        </p:spPr>
      </p:pic>
      <p:sp>
        <p:nvSpPr>
          <p:cNvPr id="54" name="正方形/長方形 53">
            <a:extLst>
              <a:ext uri="{FF2B5EF4-FFF2-40B4-BE49-F238E27FC236}">
                <a16:creationId xmlns:a16="http://schemas.microsoft.com/office/drawing/2014/main" id="{09C9C92C-3999-4814-BE73-2BE0D7DB3DF2}"/>
              </a:ext>
            </a:extLst>
          </p:cNvPr>
          <p:cNvSpPr/>
          <p:nvPr/>
        </p:nvSpPr>
        <p:spPr>
          <a:xfrm>
            <a:off x="20943356" y="26118572"/>
            <a:ext cx="9188622" cy="1295108"/>
          </a:xfrm>
          <a:prstGeom prst="rect">
            <a:avLst/>
          </a:prstGeom>
          <a:solidFill>
            <a:srgbClr val="1D12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t>生徒実験にむけて課題</a:t>
            </a:r>
          </a:p>
        </p:txBody>
      </p:sp>
      <p:sp>
        <p:nvSpPr>
          <p:cNvPr id="55" name="テキスト ボックス 54">
            <a:extLst>
              <a:ext uri="{FF2B5EF4-FFF2-40B4-BE49-F238E27FC236}">
                <a16:creationId xmlns:a16="http://schemas.microsoft.com/office/drawing/2014/main" id="{87A018DF-3C3F-4591-A375-F5415CE9B6FA}"/>
              </a:ext>
            </a:extLst>
          </p:cNvPr>
          <p:cNvSpPr txBox="1"/>
          <p:nvPr/>
        </p:nvSpPr>
        <p:spPr>
          <a:xfrm>
            <a:off x="21017631" y="27505222"/>
            <a:ext cx="9139510" cy="3477875"/>
          </a:xfrm>
          <a:prstGeom prst="rect">
            <a:avLst/>
          </a:prstGeom>
          <a:noFill/>
        </p:spPr>
        <p:txBody>
          <a:bodyPr wrap="square" rtlCol="0">
            <a:spAutoFit/>
          </a:bodyPr>
          <a:lstStyle/>
          <a:p>
            <a:r>
              <a:rPr lang="ja-JP" altLang="en-US" sz="4400" dirty="0"/>
              <a:t>・夏場培地の冷却に時間がかかる。</a:t>
            </a:r>
            <a:endParaRPr lang="en-US" altLang="ja-JP" sz="4400" dirty="0"/>
          </a:p>
          <a:p>
            <a:r>
              <a:rPr lang="ja-JP" altLang="en-US" sz="4400" dirty="0"/>
              <a:t>・自然科学部の生徒はできるが、初めての生徒でも再現性があるのか？</a:t>
            </a:r>
            <a:endParaRPr lang="en-US" altLang="ja-JP" sz="4400" dirty="0"/>
          </a:p>
          <a:p>
            <a:r>
              <a:rPr lang="ja-JP" altLang="en-US" sz="4400" dirty="0"/>
              <a:t>・ネガティブコントロールにより、コンタミが起こるのか確認する。</a:t>
            </a:r>
            <a:endParaRPr lang="en-US" altLang="ja-JP" sz="4400" dirty="0"/>
          </a:p>
        </p:txBody>
      </p:sp>
      <p:sp>
        <p:nvSpPr>
          <p:cNvPr id="56" name="テキスト ボックス 55">
            <a:extLst>
              <a:ext uri="{FF2B5EF4-FFF2-40B4-BE49-F238E27FC236}">
                <a16:creationId xmlns:a16="http://schemas.microsoft.com/office/drawing/2014/main" id="{F9309C6F-DC43-405B-A0CC-1A0D87B73AD9}"/>
              </a:ext>
            </a:extLst>
          </p:cNvPr>
          <p:cNvSpPr txBox="1"/>
          <p:nvPr/>
        </p:nvSpPr>
        <p:spPr>
          <a:xfrm>
            <a:off x="10682705" y="41571195"/>
            <a:ext cx="9385509" cy="646331"/>
          </a:xfrm>
          <a:prstGeom prst="rect">
            <a:avLst/>
          </a:prstGeom>
          <a:noFill/>
        </p:spPr>
        <p:txBody>
          <a:bodyPr wrap="square" rtlCol="0">
            <a:spAutoFit/>
          </a:bodyPr>
          <a:lstStyle/>
          <a:p>
            <a:r>
              <a:rPr lang="ja-JP" altLang="en-US" sz="3600" dirty="0">
                <a:solidFill>
                  <a:srgbClr val="1D12FE"/>
                </a:solidFill>
              </a:rPr>
              <a:t>実験室の机　　　　　　　　　廊下の北側窓辺</a:t>
            </a:r>
            <a:endParaRPr kumimoji="1" lang="en-US" altLang="ja-JP" sz="4000" dirty="0">
              <a:solidFill>
                <a:srgbClr val="1D12FE"/>
              </a:solidFill>
            </a:endParaRPr>
          </a:p>
        </p:txBody>
      </p:sp>
    </p:spTree>
    <p:extLst>
      <p:ext uri="{BB962C8B-B14F-4D97-AF65-F5344CB8AC3E}">
        <p14:creationId xmlns:p14="http://schemas.microsoft.com/office/powerpoint/2010/main" val="13689437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6492</TotalTime>
  <Words>143</Words>
  <Application>Microsoft Office PowerPoint</Application>
  <PresentationFormat>ユーザー設定</PresentationFormat>
  <Paragraphs>98</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Ｐゴシック</vt:lpstr>
      <vt:lpstr>ＭＳ Ｐ明朝</vt:lpstr>
      <vt:lpstr>游明朝</vt:lpstr>
      <vt:lpstr>Arial</vt:lpstr>
      <vt:lpstr>Calibri</vt:lpstr>
      <vt:lpstr>Times New Roman</vt:lpstr>
      <vt:lpstr>Office テーマ</vt:lpstr>
      <vt:lpstr>PowerPoint プレゼンテーション</vt:lpstr>
    </vt:vector>
  </TitlesOfParts>
  <Company>FJ-USER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Kotomi</dc:creator>
  <cp:lastModifiedBy>統 田村</cp:lastModifiedBy>
  <cp:revision>355</cp:revision>
  <cp:lastPrinted>2023-08-06T23:23:44Z</cp:lastPrinted>
  <dcterms:created xsi:type="dcterms:W3CDTF">2014-09-02T05:28:04Z</dcterms:created>
  <dcterms:modified xsi:type="dcterms:W3CDTF">2023-12-19T06:36:07Z</dcterms:modified>
</cp:coreProperties>
</file>