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1"/>
  </p:handoutMasterIdLst>
  <p:sldIdLst>
    <p:sldId id="256" r:id="rId2"/>
    <p:sldId id="275" r:id="rId3"/>
    <p:sldId id="276" r:id="rId4"/>
    <p:sldId id="285" r:id="rId5"/>
    <p:sldId id="286" r:id="rId6"/>
    <p:sldId id="287" r:id="rId7"/>
    <p:sldId id="280" r:id="rId8"/>
    <p:sldId id="279" r:id="rId9"/>
    <p:sldId id="273" r:id="rId1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19D507-A9C0-402A-B874-3C7624300070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16DBD-6383-44EF-877B-23A93E8E02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320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ja-JP" altLang="en-US" smtClean="0"/>
              <a:t>アイコンをクリックして図を追加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kumimoji="1"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kumimoji="1"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 rot="19140000">
            <a:off x="774476" y="1822395"/>
            <a:ext cx="6002585" cy="1204306"/>
          </a:xfrm>
        </p:spPr>
        <p:txBody>
          <a:bodyPr/>
          <a:lstStyle/>
          <a:p>
            <a:pPr algn="ctr"/>
            <a:r>
              <a:rPr lang="ja-JP" altLang="en-US" dirty="0" smtClean="0"/>
              <a:t>英作文に取り組む</a:t>
            </a:r>
            <a:r>
              <a:rPr lang="ja-JP" altLang="en-US" smtClean="0"/>
              <a:t>にあたって</a:t>
            </a:r>
            <a:r>
              <a:rPr lang="ja-JP" altLang="en-US"/>
              <a:t>③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（主に実践英語選択者）</a:t>
            </a:r>
            <a:endParaRPr kumimoji="1" lang="ja-JP" altLang="en-US" dirty="0"/>
          </a:p>
        </p:txBody>
      </p:sp>
      <p:pic>
        <p:nvPicPr>
          <p:cNvPr id="3" name="気まぐれラグ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5976" y="558924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5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numSld="999" showWhenStopped="0">
                <p:cTn id="7" repeatCount="indefinite" fill="remove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251520" y="188640"/>
            <a:ext cx="864096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dirty="0" smtClean="0"/>
              <a:t>一気にやろうとせず、手順を踏んで確実にやろう</a:t>
            </a:r>
            <a:endParaRPr lang="ja-JP" altLang="en-US" dirty="0"/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234103" y="1023160"/>
            <a:ext cx="8640960" cy="11521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dirty="0" smtClean="0"/>
              <a:t>ステップ１　日本文を分析する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～</a:t>
            </a:r>
            <a:r>
              <a:rPr lang="ja-JP" altLang="en-US" dirty="0" smtClean="0">
                <a:solidFill>
                  <a:srgbClr val="FF0000"/>
                </a:solidFill>
              </a:rPr>
              <a:t>主語は何？動詞は何？</a:t>
            </a:r>
            <a:r>
              <a:rPr lang="ja-JP" altLang="en-US" dirty="0" smtClean="0"/>
              <a:t>～</a:t>
            </a:r>
            <a:endParaRPr lang="en-US" altLang="ja-JP" dirty="0" smtClean="0"/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251520" y="2353313"/>
            <a:ext cx="8640960" cy="12535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dirty="0" smtClean="0"/>
              <a:t>ステップ２　文の骨組みを見抜く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～</a:t>
            </a:r>
            <a:r>
              <a:rPr lang="ja-JP" altLang="en-US" dirty="0" smtClean="0">
                <a:solidFill>
                  <a:srgbClr val="FF0000"/>
                </a:solidFill>
              </a:rPr>
              <a:t>第</a:t>
            </a:r>
            <a:r>
              <a:rPr lang="en-US" altLang="ja-JP" dirty="0" smtClean="0">
                <a:solidFill>
                  <a:srgbClr val="FF0000"/>
                </a:solidFill>
              </a:rPr>
              <a:t>1</a:t>
            </a:r>
            <a:r>
              <a:rPr lang="ja-JP" altLang="en-US" dirty="0" smtClean="0">
                <a:solidFill>
                  <a:srgbClr val="FF0000"/>
                </a:solidFill>
              </a:rPr>
              <a:t>文型から第</a:t>
            </a:r>
            <a:r>
              <a:rPr lang="en-US" altLang="ja-JP" dirty="0" smtClean="0">
                <a:solidFill>
                  <a:srgbClr val="FF0000"/>
                </a:solidFill>
              </a:rPr>
              <a:t>5</a:t>
            </a:r>
            <a:r>
              <a:rPr lang="ja-JP" altLang="en-US" dirty="0" smtClean="0">
                <a:solidFill>
                  <a:srgbClr val="FF0000"/>
                </a:solidFill>
              </a:rPr>
              <a:t>文型</a:t>
            </a:r>
            <a:r>
              <a:rPr lang="ja-JP" altLang="en-US" dirty="0" smtClean="0"/>
              <a:t>を思い浮かべよう～</a:t>
            </a:r>
            <a:endParaRPr lang="en-US" altLang="ja-JP" dirty="0" smtClean="0"/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0" y="3816115"/>
            <a:ext cx="9144000" cy="12831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dirty="0" smtClean="0"/>
              <a:t>ステップ３　</a:t>
            </a:r>
            <a:r>
              <a:rPr lang="ja-JP" altLang="en-US" dirty="0" smtClean="0">
                <a:solidFill>
                  <a:srgbClr val="FF0000"/>
                </a:solidFill>
              </a:rPr>
              <a:t>和文和訳</a:t>
            </a:r>
            <a:r>
              <a:rPr lang="ja-JP" altLang="en-US" dirty="0" smtClean="0"/>
              <a:t>をする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～</a:t>
            </a:r>
            <a:r>
              <a:rPr lang="ja-JP" altLang="en-US" dirty="0" smtClean="0">
                <a:solidFill>
                  <a:srgbClr val="FF0000"/>
                </a:solidFill>
              </a:rPr>
              <a:t>日本文の意味を把握</a:t>
            </a:r>
            <a:r>
              <a:rPr lang="ja-JP" altLang="en-US" dirty="0" smtClean="0"/>
              <a:t>し、</a:t>
            </a:r>
            <a:r>
              <a:rPr lang="ja-JP" altLang="en-US" dirty="0" smtClean="0">
                <a:solidFill>
                  <a:srgbClr val="FF0000"/>
                </a:solidFill>
              </a:rPr>
              <a:t>言い換えたり補ったりする</a:t>
            </a:r>
            <a:r>
              <a:rPr lang="ja-JP" altLang="en-US" dirty="0" smtClean="0"/>
              <a:t>～</a:t>
            </a:r>
            <a:endParaRPr lang="en-US" altLang="ja-JP" dirty="0" smtClean="0"/>
          </a:p>
        </p:txBody>
      </p:sp>
      <p:sp>
        <p:nvSpPr>
          <p:cNvPr id="2" name="下矢印 1"/>
          <p:cNvSpPr/>
          <p:nvPr/>
        </p:nvSpPr>
        <p:spPr>
          <a:xfrm rot="16200000">
            <a:off x="1116611" y="3450246"/>
            <a:ext cx="504056" cy="13701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51908" y="2822773"/>
            <a:ext cx="399223" cy="156818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+mj-ea"/>
                <a:ea typeface="+mj-ea"/>
              </a:rPr>
              <a:t>今日</a:t>
            </a:r>
            <a:r>
              <a:rPr lang="ja-JP" altLang="en-US" dirty="0" smtClean="0">
                <a:latin typeface="+mj-ea"/>
                <a:ea typeface="+mj-ea"/>
              </a:rPr>
              <a:t>はここ</a:t>
            </a:r>
            <a:endParaRPr kumimoji="1" lang="ja-JP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47598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20000">
        <p:checker/>
      </p:transition>
    </mc:Choice>
    <mc:Fallback xmlns="">
      <p:transition spd="slow" advTm="20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2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251520" y="188640"/>
            <a:ext cx="864096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/>
              <a:t>練習</a:t>
            </a:r>
            <a:r>
              <a:rPr lang="en-US" altLang="ja-JP" dirty="0" smtClean="0"/>
              <a:t>3</a:t>
            </a:r>
            <a:r>
              <a:rPr lang="ja-JP" altLang="en-US" dirty="0" smtClean="0"/>
              <a:t>　</a:t>
            </a:r>
            <a:r>
              <a:rPr lang="ja-JP" altLang="en-US" dirty="0"/>
              <a:t>次</a:t>
            </a:r>
            <a:r>
              <a:rPr lang="ja-JP" altLang="en-US" dirty="0" smtClean="0"/>
              <a:t>の会話文を読み、</a:t>
            </a:r>
            <a:r>
              <a:rPr lang="ja-JP" altLang="en-US" dirty="0" smtClean="0">
                <a:solidFill>
                  <a:srgbClr val="FF0000"/>
                </a:solidFill>
              </a:rPr>
              <a:t>赤字</a:t>
            </a:r>
            <a:r>
              <a:rPr lang="ja-JP" altLang="en-US" dirty="0" smtClean="0"/>
              <a:t>を英語に直すと</a:t>
            </a:r>
            <a:r>
              <a:rPr lang="en-US" altLang="ja-JP" dirty="0" smtClean="0"/>
              <a:t>…</a:t>
            </a:r>
            <a:r>
              <a:rPr lang="ja-JP" altLang="en-US" dirty="0" smtClean="0"/>
              <a:t>？</a:t>
            </a:r>
            <a:endParaRPr lang="ja-JP" altLang="en-US" dirty="0"/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234103" y="1023161"/>
            <a:ext cx="3473801" cy="5336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ja-JP" dirty="0" smtClean="0"/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234103" y="811317"/>
            <a:ext cx="8640960" cy="11309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 smtClean="0"/>
              <a:t>Y : </a:t>
            </a:r>
            <a:r>
              <a:rPr lang="ja-JP" altLang="en-US" sz="2400" dirty="0" smtClean="0"/>
              <a:t>最近運動している？食事も気を付けないとかなり影響受け</a:t>
            </a:r>
            <a:endParaRPr lang="en-US" altLang="ja-JP" sz="2400" dirty="0" smtClean="0"/>
          </a:p>
          <a:p>
            <a:r>
              <a:rPr lang="ja-JP" altLang="en-US" sz="2400" dirty="0"/>
              <a:t>　</a:t>
            </a:r>
            <a:r>
              <a:rPr lang="ja-JP" altLang="en-US" sz="2400" dirty="0" smtClean="0"/>
              <a:t> ちゃうよねぇ。</a:t>
            </a:r>
            <a:endParaRPr lang="en-US" altLang="ja-JP" sz="2400" dirty="0" smtClean="0"/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234103" y="1699995"/>
            <a:ext cx="8640960" cy="13893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/>
              <a:t>N</a:t>
            </a:r>
            <a:r>
              <a:rPr lang="en-US" altLang="ja-JP" sz="2400" dirty="0" smtClean="0"/>
              <a:t> : </a:t>
            </a:r>
            <a:r>
              <a:rPr lang="ja-JP" altLang="en-US" sz="2400" dirty="0" smtClean="0"/>
              <a:t>なかなか運動に気が向かないんですよねぇ</a:t>
            </a:r>
            <a:r>
              <a:rPr lang="en-US" altLang="ja-JP" sz="2400" dirty="0" smtClean="0"/>
              <a:t>…</a:t>
            </a:r>
            <a:r>
              <a:rPr lang="ja-JP" altLang="en-US" sz="2400" dirty="0" smtClean="0"/>
              <a:t>でも、食事に</a:t>
            </a:r>
            <a:endParaRPr lang="en-US" altLang="ja-JP" sz="2400" dirty="0" smtClean="0"/>
          </a:p>
          <a:p>
            <a:r>
              <a:rPr lang="en-US" altLang="ja-JP" sz="2400" dirty="0"/>
              <a:t> </a:t>
            </a:r>
            <a:r>
              <a:rPr lang="en-US" altLang="ja-JP" sz="2400" dirty="0" smtClean="0"/>
              <a:t>     </a:t>
            </a:r>
            <a:r>
              <a:rPr lang="ja-JP" altLang="en-US" sz="2400" dirty="0" smtClean="0"/>
              <a:t>は気を付けるようにしていますよ。最近は、食事に豆腐を</a:t>
            </a:r>
            <a:endParaRPr lang="en-US" altLang="ja-JP" sz="2400" dirty="0" smtClean="0"/>
          </a:p>
          <a:p>
            <a:r>
              <a:rPr lang="en-US" altLang="ja-JP" sz="2400" dirty="0"/>
              <a:t> </a:t>
            </a:r>
            <a:r>
              <a:rPr lang="en-US" altLang="ja-JP" sz="2400" dirty="0" smtClean="0"/>
              <a:t>     </a:t>
            </a:r>
            <a:r>
              <a:rPr lang="ja-JP" altLang="en-US" sz="2400" dirty="0" smtClean="0"/>
              <a:t>取り入れるようにしました。</a:t>
            </a:r>
            <a:endParaRPr lang="en-US" altLang="ja-JP" sz="2400" dirty="0" smtClean="0"/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234103" y="3089364"/>
            <a:ext cx="8640960" cy="4844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 smtClean="0"/>
              <a:t>Y : </a:t>
            </a:r>
            <a:r>
              <a:rPr lang="ja-JP" altLang="en-US" sz="2400" dirty="0" smtClean="0"/>
              <a:t>豆腐かい？ </a:t>
            </a:r>
            <a:endParaRPr lang="en-US" altLang="ja-JP" sz="2400" dirty="0" smtClean="0"/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234103" y="3545375"/>
            <a:ext cx="8640960" cy="10825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 smtClean="0"/>
              <a:t>N : </a:t>
            </a:r>
            <a:r>
              <a:rPr lang="ja-JP" altLang="en-US" sz="2400" dirty="0" smtClean="0"/>
              <a:t>はい。ただ、最近同じ豆腐ばかりで</a:t>
            </a:r>
            <a:r>
              <a:rPr lang="en-US" altLang="ja-JP" sz="2400" dirty="0" smtClean="0"/>
              <a:t>…</a:t>
            </a:r>
            <a:r>
              <a:rPr lang="ja-JP" altLang="en-US" sz="2400" dirty="0" err="1" smtClean="0"/>
              <a:t>。</a:t>
            </a:r>
            <a:r>
              <a:rPr lang="ja-JP" altLang="en-US" sz="2400" dirty="0" smtClean="0"/>
              <a:t>おすすめの豆腐が　</a:t>
            </a:r>
            <a:endParaRPr lang="en-US" altLang="ja-JP" sz="2400" dirty="0" smtClean="0"/>
          </a:p>
          <a:p>
            <a:r>
              <a:rPr lang="ja-JP" altLang="en-US" sz="2400" dirty="0"/>
              <a:t>　</a:t>
            </a:r>
            <a:r>
              <a:rPr lang="ja-JP" altLang="en-US" sz="2400" dirty="0" smtClean="0"/>
              <a:t> あれば、取り入れてみたいと思っているんです。 </a:t>
            </a:r>
            <a:endParaRPr lang="en-US" altLang="ja-JP" sz="2400" dirty="0" smtClean="0"/>
          </a:p>
        </p:txBody>
      </p:sp>
      <p:sp>
        <p:nvSpPr>
          <p:cNvPr id="12" name="タイトル 1"/>
          <p:cNvSpPr txBox="1">
            <a:spLocks/>
          </p:cNvSpPr>
          <p:nvPr/>
        </p:nvSpPr>
        <p:spPr>
          <a:xfrm>
            <a:off x="256200" y="4437112"/>
            <a:ext cx="8640960" cy="10825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/>
              <a:t>Y</a:t>
            </a:r>
            <a:r>
              <a:rPr lang="en-US" altLang="ja-JP" sz="2400" dirty="0" smtClean="0"/>
              <a:t> : </a:t>
            </a:r>
            <a:r>
              <a:rPr lang="ja-JP" altLang="en-US" sz="2400" dirty="0" smtClean="0"/>
              <a:t>うーん、豆腐は僕も</a:t>
            </a:r>
            <a:r>
              <a:rPr lang="en-US" altLang="ja-JP" sz="2400" dirty="0" smtClean="0"/>
              <a:t>…</a:t>
            </a:r>
            <a:r>
              <a:rPr lang="ja-JP" altLang="en-US" sz="2400" dirty="0" err="1" smtClean="0"/>
              <a:t>。</a:t>
            </a:r>
            <a:r>
              <a:rPr lang="en-US" altLang="ja-JP" sz="2400" dirty="0" smtClean="0"/>
              <a:t>…</a:t>
            </a:r>
            <a:r>
              <a:rPr lang="ja-JP" altLang="en-US" sz="2400" dirty="0" smtClean="0"/>
              <a:t>！</a:t>
            </a:r>
            <a:r>
              <a:rPr lang="ja-JP" altLang="en-US" sz="2400" dirty="0" smtClean="0">
                <a:solidFill>
                  <a:srgbClr val="FF0000"/>
                </a:solidFill>
              </a:rPr>
              <a:t>あっ、豆腐といえば</a:t>
            </a:r>
            <a:r>
              <a:rPr lang="ja-JP" altLang="en-US" sz="2400" dirty="0" err="1" smtClean="0">
                <a:solidFill>
                  <a:srgbClr val="FF0000"/>
                </a:solidFill>
              </a:rPr>
              <a:t>みっ</a:t>
            </a:r>
            <a:r>
              <a:rPr lang="ja-JP" altLang="en-US" sz="2400" dirty="0" smtClean="0">
                <a:solidFill>
                  <a:srgbClr val="FF0000"/>
                </a:solidFill>
              </a:rPr>
              <a:t>くんだよ。</a:t>
            </a:r>
            <a:r>
              <a:rPr lang="ja-JP" altLang="en-US" sz="2400" dirty="0" smtClean="0"/>
              <a:t>みっく</a:t>
            </a:r>
            <a:r>
              <a:rPr lang="ja-JP" altLang="en-US" sz="2400" dirty="0"/>
              <a:t>ん</a:t>
            </a:r>
            <a:r>
              <a:rPr lang="ja-JP" altLang="en-US" sz="2400" dirty="0" smtClean="0"/>
              <a:t>に聞いてみなよ。良い情報をもらえるかもよ。</a:t>
            </a:r>
            <a:endParaRPr lang="en-US" altLang="ja-JP" sz="2400" dirty="0" smtClean="0">
              <a:solidFill>
                <a:srgbClr val="FF0000"/>
              </a:solidFill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5992" y="5506454"/>
            <a:ext cx="2111896" cy="1319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14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20000">
        <p:dissolve/>
      </p:transition>
    </mc:Choice>
    <mc:Fallback xmlns="">
      <p:transition spd="slow" advTm="2000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7" grpId="0"/>
      <p:bldP spid="8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251520" y="188640"/>
            <a:ext cx="864096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/>
              <a:t>★赤字の部分だけ見て、直接英語に直してしまうと</a:t>
            </a:r>
            <a:r>
              <a:rPr lang="en-US" altLang="ja-JP" dirty="0" smtClean="0"/>
              <a:t>…</a:t>
            </a:r>
            <a:endParaRPr lang="ja-JP" altLang="en-US" dirty="0"/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234103" y="1023161"/>
            <a:ext cx="3473801" cy="5336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ja-JP" dirty="0" smtClean="0"/>
          </a:p>
        </p:txBody>
      </p:sp>
      <p:sp>
        <p:nvSpPr>
          <p:cNvPr id="12" name="タイトル 1"/>
          <p:cNvSpPr txBox="1">
            <a:spLocks/>
          </p:cNvSpPr>
          <p:nvPr/>
        </p:nvSpPr>
        <p:spPr>
          <a:xfrm>
            <a:off x="234103" y="908720"/>
            <a:ext cx="8640960" cy="10825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/>
              <a:t>Y</a:t>
            </a:r>
            <a:r>
              <a:rPr lang="en-US" altLang="ja-JP" sz="2400" dirty="0" smtClean="0"/>
              <a:t> : </a:t>
            </a:r>
            <a:r>
              <a:rPr lang="ja-JP" altLang="en-US" sz="2400" dirty="0" smtClean="0">
                <a:solidFill>
                  <a:srgbClr val="FF0000"/>
                </a:solidFill>
              </a:rPr>
              <a:t>あっ、豆腐といえば</a:t>
            </a:r>
            <a:r>
              <a:rPr lang="ja-JP" altLang="en-US" sz="2400" dirty="0" err="1" smtClean="0">
                <a:solidFill>
                  <a:srgbClr val="FF0000"/>
                </a:solidFill>
              </a:rPr>
              <a:t>みっ</a:t>
            </a:r>
            <a:r>
              <a:rPr lang="ja-JP" altLang="en-US" sz="2400" dirty="0" smtClean="0">
                <a:solidFill>
                  <a:srgbClr val="FF0000"/>
                </a:solidFill>
              </a:rPr>
              <a:t>く</a:t>
            </a:r>
            <a:r>
              <a:rPr lang="ja-JP" altLang="en-US" sz="2400" dirty="0">
                <a:solidFill>
                  <a:srgbClr val="FF0000"/>
                </a:solidFill>
              </a:rPr>
              <a:t>ん</a:t>
            </a:r>
            <a:r>
              <a:rPr lang="ja-JP" altLang="en-US" sz="2400" dirty="0" smtClean="0">
                <a:solidFill>
                  <a:srgbClr val="FF0000"/>
                </a:solidFill>
              </a:rPr>
              <a:t>だよ。</a:t>
            </a:r>
            <a:endParaRPr lang="en-US" altLang="ja-JP" sz="2400" dirty="0" smtClean="0">
              <a:solidFill>
                <a:srgbClr val="FF0000"/>
              </a:solidFill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5992" y="5506454"/>
            <a:ext cx="2111896" cy="1319935"/>
          </a:xfrm>
          <a:prstGeom prst="rect">
            <a:avLst/>
          </a:prstGeom>
        </p:spPr>
      </p:pic>
      <p:sp>
        <p:nvSpPr>
          <p:cNvPr id="13" name="タイトル 1"/>
          <p:cNvSpPr txBox="1">
            <a:spLocks/>
          </p:cNvSpPr>
          <p:nvPr/>
        </p:nvSpPr>
        <p:spPr>
          <a:xfrm>
            <a:off x="237354" y="1932665"/>
            <a:ext cx="8640960" cy="10825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 smtClean="0"/>
              <a:t>⇒　</a:t>
            </a:r>
            <a:r>
              <a:rPr lang="en-US" altLang="ja-JP" sz="3200" cap="none" dirty="0" smtClean="0"/>
              <a:t>Oh</a:t>
            </a:r>
            <a:r>
              <a:rPr lang="en-US" altLang="ja-JP" sz="3200" dirty="0" smtClean="0"/>
              <a:t>, </a:t>
            </a:r>
            <a:r>
              <a:rPr lang="en-US" altLang="ja-JP" sz="3200" cap="none" dirty="0" err="1" smtClean="0"/>
              <a:t>Tohu</a:t>
            </a:r>
            <a:r>
              <a:rPr lang="en-US" altLang="ja-JP" sz="3200" cap="none" dirty="0" smtClean="0"/>
              <a:t> is </a:t>
            </a:r>
            <a:r>
              <a:rPr lang="en-US" altLang="ja-JP" sz="3200" cap="none" dirty="0" err="1" smtClean="0"/>
              <a:t>Mikkun</a:t>
            </a:r>
            <a:r>
              <a:rPr lang="en-US" altLang="ja-JP" sz="3200" cap="none" dirty="0" smtClean="0"/>
              <a:t>.</a:t>
            </a:r>
            <a:endParaRPr lang="en-US" altLang="ja-JP" sz="2400" dirty="0" smtClean="0">
              <a:solidFill>
                <a:srgbClr val="FF0000"/>
              </a:solidFill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46605">
            <a:off x="5640424" y="1573429"/>
            <a:ext cx="2856327" cy="2856327"/>
          </a:xfrm>
          <a:prstGeom prst="rect">
            <a:avLst/>
          </a:prstGeom>
        </p:spPr>
      </p:pic>
      <p:sp>
        <p:nvSpPr>
          <p:cNvPr id="14" name="タイトル 1"/>
          <p:cNvSpPr txBox="1">
            <a:spLocks/>
          </p:cNvSpPr>
          <p:nvPr/>
        </p:nvSpPr>
        <p:spPr>
          <a:xfrm>
            <a:off x="274922" y="3793226"/>
            <a:ext cx="5326770" cy="11387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dirty="0"/>
              <a:t>豆腐</a:t>
            </a:r>
            <a:r>
              <a:rPr lang="ja-JP" altLang="en-US" sz="3600" dirty="0" smtClean="0"/>
              <a:t>といえば</a:t>
            </a:r>
            <a:r>
              <a:rPr lang="en-US" altLang="ja-JP" sz="3600" dirty="0" smtClean="0"/>
              <a:t>…</a:t>
            </a:r>
            <a:r>
              <a:rPr lang="ja-JP" altLang="en-US" sz="3600" dirty="0" smtClean="0"/>
              <a:t>？？</a:t>
            </a:r>
            <a:endParaRPr lang="en-US" altLang="ja-JP" sz="3600" dirty="0" smtClean="0">
              <a:solidFill>
                <a:srgbClr val="FF0000"/>
              </a:solidFill>
            </a:endParaRPr>
          </a:p>
        </p:txBody>
      </p:sp>
      <p:sp>
        <p:nvSpPr>
          <p:cNvPr id="15" name="タイトル 1"/>
          <p:cNvSpPr txBox="1">
            <a:spLocks/>
          </p:cNvSpPr>
          <p:nvPr/>
        </p:nvSpPr>
        <p:spPr>
          <a:xfrm>
            <a:off x="274922" y="2892253"/>
            <a:ext cx="5326770" cy="11387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dirty="0"/>
              <a:t>何</a:t>
            </a:r>
            <a:r>
              <a:rPr lang="ja-JP" altLang="en-US" sz="3600" dirty="0" smtClean="0"/>
              <a:t>かおかしいぞ</a:t>
            </a:r>
            <a:r>
              <a:rPr lang="en-US" altLang="ja-JP" sz="3600" dirty="0" smtClean="0"/>
              <a:t>…</a:t>
            </a:r>
            <a:r>
              <a:rPr lang="ja-JP" altLang="en-US" sz="3600" dirty="0" smtClean="0"/>
              <a:t>？？</a:t>
            </a:r>
            <a:endParaRPr lang="en-US" altLang="ja-JP" sz="36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950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20000">
        <p:dissolve/>
      </p:transition>
    </mc:Choice>
    <mc:Fallback xmlns="">
      <p:transition spd="slow" advTm="2000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251520" y="188640"/>
            <a:ext cx="889248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/>
              <a:t>★日本語が言い表している内容を正しくつかむこと！</a:t>
            </a:r>
            <a:endParaRPr lang="ja-JP" altLang="en-US" dirty="0"/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234103" y="1023161"/>
            <a:ext cx="3473801" cy="5336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ja-JP" dirty="0" smtClean="0"/>
          </a:p>
        </p:txBody>
      </p:sp>
      <p:sp>
        <p:nvSpPr>
          <p:cNvPr id="12" name="タイトル 1"/>
          <p:cNvSpPr txBox="1">
            <a:spLocks/>
          </p:cNvSpPr>
          <p:nvPr/>
        </p:nvSpPr>
        <p:spPr>
          <a:xfrm>
            <a:off x="234103" y="908720"/>
            <a:ext cx="8640960" cy="3758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/>
              <a:t>Y</a:t>
            </a:r>
            <a:r>
              <a:rPr lang="en-US" altLang="ja-JP" sz="2400" dirty="0" smtClean="0"/>
              <a:t> : </a:t>
            </a:r>
            <a:r>
              <a:rPr lang="ja-JP" altLang="en-US" sz="2400" dirty="0" smtClean="0">
                <a:solidFill>
                  <a:srgbClr val="FF0000"/>
                </a:solidFill>
              </a:rPr>
              <a:t>あっ、豆腐といえば</a:t>
            </a:r>
            <a:r>
              <a:rPr lang="ja-JP" altLang="en-US" sz="2400" dirty="0" err="1" smtClean="0">
                <a:solidFill>
                  <a:srgbClr val="FF0000"/>
                </a:solidFill>
              </a:rPr>
              <a:t>みっ</a:t>
            </a:r>
            <a:r>
              <a:rPr lang="ja-JP" altLang="en-US" sz="2400" dirty="0" smtClean="0">
                <a:solidFill>
                  <a:srgbClr val="FF0000"/>
                </a:solidFill>
              </a:rPr>
              <a:t>く</a:t>
            </a:r>
            <a:r>
              <a:rPr lang="ja-JP" altLang="en-US" sz="2400" dirty="0">
                <a:solidFill>
                  <a:srgbClr val="FF0000"/>
                </a:solidFill>
              </a:rPr>
              <a:t>ん</a:t>
            </a:r>
            <a:r>
              <a:rPr lang="ja-JP" altLang="en-US" sz="2400" dirty="0" smtClean="0">
                <a:solidFill>
                  <a:srgbClr val="FF0000"/>
                </a:solidFill>
              </a:rPr>
              <a:t>だよ。</a:t>
            </a:r>
            <a:endParaRPr lang="en-US" altLang="ja-JP" sz="2400" dirty="0" smtClean="0">
              <a:solidFill>
                <a:srgbClr val="FF0000"/>
              </a:solidFill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5992" y="5506454"/>
            <a:ext cx="2111896" cy="1319935"/>
          </a:xfrm>
          <a:prstGeom prst="rect">
            <a:avLst/>
          </a:prstGeom>
        </p:spPr>
      </p:pic>
      <p:sp>
        <p:nvSpPr>
          <p:cNvPr id="13" name="タイトル 1"/>
          <p:cNvSpPr txBox="1">
            <a:spLocks/>
          </p:cNvSpPr>
          <p:nvPr/>
        </p:nvSpPr>
        <p:spPr>
          <a:xfrm>
            <a:off x="191731" y="1304385"/>
            <a:ext cx="8640960" cy="5251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 smtClean="0"/>
              <a:t>⇒</a:t>
            </a:r>
            <a:r>
              <a:rPr lang="ja-JP" altLang="en-US" sz="2400" dirty="0"/>
              <a:t>　</a:t>
            </a:r>
            <a:r>
              <a:rPr lang="ja-JP" altLang="en-US" sz="2400" dirty="0" smtClean="0"/>
              <a:t>会話文の流れを踏まえて、</a:t>
            </a:r>
            <a:r>
              <a:rPr lang="en-US" altLang="ja-JP" sz="2400" dirty="0" smtClean="0"/>
              <a:t>Y</a:t>
            </a:r>
            <a:r>
              <a:rPr lang="ja-JP" altLang="en-US" sz="2400" dirty="0" err="1" smtClean="0"/>
              <a:t>さんは</a:t>
            </a:r>
            <a:r>
              <a:rPr lang="ja-JP" altLang="en-US" sz="2400" dirty="0" smtClean="0"/>
              <a:t>何を伝えたいのか</a:t>
            </a:r>
            <a:r>
              <a:rPr lang="en-US" altLang="ja-JP" sz="2400" dirty="0" smtClean="0"/>
              <a:t>…</a:t>
            </a:r>
            <a:r>
              <a:rPr lang="ja-JP" altLang="en-US" sz="2400" dirty="0" smtClean="0"/>
              <a:t>？</a:t>
            </a:r>
            <a:endParaRPr lang="en-US" altLang="ja-JP" sz="2400" dirty="0" smtClean="0">
              <a:solidFill>
                <a:srgbClr val="FF0000"/>
              </a:solidFill>
            </a:endParaRPr>
          </a:p>
        </p:txBody>
      </p:sp>
      <p:sp>
        <p:nvSpPr>
          <p:cNvPr id="14" name="タイトル 1"/>
          <p:cNvSpPr txBox="1">
            <a:spLocks/>
          </p:cNvSpPr>
          <p:nvPr/>
        </p:nvSpPr>
        <p:spPr>
          <a:xfrm>
            <a:off x="283889" y="3288387"/>
            <a:ext cx="8329526" cy="17514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dirty="0" smtClean="0"/>
              <a:t>N</a:t>
            </a:r>
            <a:r>
              <a:rPr lang="ja-JP" altLang="en-US" dirty="0" smtClean="0"/>
              <a:t>君のセリフを踏まえて、</a:t>
            </a:r>
            <a:r>
              <a:rPr lang="en-US" altLang="ja-JP" dirty="0" smtClean="0"/>
              <a:t>Y</a:t>
            </a:r>
            <a:r>
              <a:rPr lang="ja-JP" altLang="en-US" dirty="0" smtClean="0"/>
              <a:t>さんは「（豆腐について悩んでいるなら）</a:t>
            </a:r>
            <a:r>
              <a:rPr lang="ja-JP" altLang="en-US" dirty="0" err="1" smtClean="0"/>
              <a:t>みっくんが</a:t>
            </a:r>
            <a:r>
              <a:rPr lang="ja-JP" altLang="en-US" dirty="0" smtClean="0"/>
              <a:t>豆腐に詳しいから聞いてごらんよ、という意図で発言しています。</a:t>
            </a:r>
            <a:endParaRPr lang="en-US" altLang="ja-JP" dirty="0" smtClean="0"/>
          </a:p>
        </p:txBody>
      </p:sp>
      <p:sp>
        <p:nvSpPr>
          <p:cNvPr id="15" name="タイトル 1"/>
          <p:cNvSpPr txBox="1">
            <a:spLocks/>
          </p:cNvSpPr>
          <p:nvPr/>
        </p:nvSpPr>
        <p:spPr>
          <a:xfrm>
            <a:off x="251520" y="1888410"/>
            <a:ext cx="8113502" cy="11387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dirty="0" smtClean="0">
                <a:solidFill>
                  <a:srgbClr val="FF0000"/>
                </a:solidFill>
              </a:rPr>
              <a:t>⇒　</a:t>
            </a:r>
            <a:r>
              <a:rPr lang="ja-JP" altLang="en-US" sz="3600" dirty="0" err="1" smtClean="0">
                <a:solidFill>
                  <a:srgbClr val="FF0000"/>
                </a:solidFill>
              </a:rPr>
              <a:t>みっくんは</a:t>
            </a:r>
            <a:r>
              <a:rPr lang="ja-JP" altLang="en-US" sz="3600" dirty="0" smtClean="0">
                <a:solidFill>
                  <a:srgbClr val="FF0000"/>
                </a:solidFill>
              </a:rPr>
              <a:t>豆腐のことをよく知っているよ。</a:t>
            </a:r>
            <a:endParaRPr lang="en-US" altLang="ja-JP" sz="36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832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20000">
        <p:dissolve/>
      </p:transition>
    </mc:Choice>
    <mc:Fallback xmlns="">
      <p:transition spd="slow" advTm="2000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251520" y="188640"/>
            <a:ext cx="889248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/>
              <a:t>★実際に英語に直してみましょう</a:t>
            </a:r>
            <a:endParaRPr lang="ja-JP" altLang="en-US" dirty="0"/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234103" y="1023161"/>
            <a:ext cx="3473801" cy="5336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ja-JP" dirty="0" smtClean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5992" y="5506454"/>
            <a:ext cx="2111896" cy="1319935"/>
          </a:xfrm>
          <a:prstGeom prst="rect">
            <a:avLst/>
          </a:prstGeom>
        </p:spPr>
      </p:pic>
      <p:sp>
        <p:nvSpPr>
          <p:cNvPr id="14" name="タイトル 1"/>
          <p:cNvSpPr txBox="1">
            <a:spLocks/>
          </p:cNvSpPr>
          <p:nvPr/>
        </p:nvSpPr>
        <p:spPr>
          <a:xfrm>
            <a:off x="251520" y="1916832"/>
            <a:ext cx="8329526" cy="7857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cap="none" dirty="0" err="1" smtClean="0"/>
              <a:t>Mikkun</a:t>
            </a:r>
            <a:r>
              <a:rPr lang="en-US" altLang="ja-JP" cap="none" dirty="0" smtClean="0"/>
              <a:t> knows </a:t>
            </a:r>
            <a:r>
              <a:rPr lang="en-US" altLang="ja-JP" cap="none" dirty="0" smtClean="0"/>
              <a:t>tofu </a:t>
            </a:r>
            <a:r>
              <a:rPr lang="en-US" altLang="ja-JP" cap="none" dirty="0" smtClean="0"/>
              <a:t>very well.</a:t>
            </a:r>
          </a:p>
        </p:txBody>
      </p:sp>
      <p:sp>
        <p:nvSpPr>
          <p:cNvPr id="15" name="タイトル 1"/>
          <p:cNvSpPr txBox="1">
            <a:spLocks/>
          </p:cNvSpPr>
          <p:nvPr/>
        </p:nvSpPr>
        <p:spPr>
          <a:xfrm>
            <a:off x="251520" y="959845"/>
            <a:ext cx="8113502" cy="740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 err="1" smtClean="0"/>
              <a:t>みっくんは</a:t>
            </a:r>
            <a:r>
              <a:rPr lang="ja-JP" altLang="en-US" sz="3200" dirty="0" smtClean="0"/>
              <a:t>豆腐のことをよく知っているよ。</a:t>
            </a:r>
            <a:endParaRPr lang="en-US" altLang="ja-JP" sz="3200" dirty="0" smtClean="0"/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235408" y="2781850"/>
            <a:ext cx="8892480" cy="7857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cap="none" dirty="0" smtClean="0"/>
              <a:t>かなりシンプルな英文が出来上がりましたね</a:t>
            </a:r>
            <a:r>
              <a:rPr lang="en-US" altLang="ja-JP" cap="none" dirty="0" smtClean="0"/>
              <a:t>(*´ω</a:t>
            </a:r>
            <a:r>
              <a:rPr lang="ja-JP" altLang="en-US" cap="none" dirty="0" smtClean="0"/>
              <a:t>｀</a:t>
            </a:r>
            <a:r>
              <a:rPr lang="en-US" altLang="ja-JP" cap="none" dirty="0" smtClean="0"/>
              <a:t>)</a:t>
            </a:r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251520" y="3710716"/>
            <a:ext cx="8892480" cy="7857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cap="none" dirty="0" smtClean="0"/>
              <a:t>他の言い換えもできますが、できるだけ簡単に</a:t>
            </a:r>
            <a:r>
              <a:rPr lang="en-US" altLang="ja-JP" cap="none" dirty="0" smtClean="0"/>
              <a:t>…</a:t>
            </a:r>
            <a:r>
              <a:rPr lang="ja-JP" altLang="en-US" cap="none" dirty="0" smtClean="0"/>
              <a:t>！</a:t>
            </a:r>
            <a:endParaRPr lang="en-US" altLang="ja-JP" cap="none" dirty="0" smtClean="0"/>
          </a:p>
        </p:txBody>
      </p:sp>
    </p:spTree>
    <p:extLst>
      <p:ext uri="{BB962C8B-B14F-4D97-AF65-F5344CB8AC3E}">
        <p14:creationId xmlns:p14="http://schemas.microsoft.com/office/powerpoint/2010/main" val="1928982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20000">
        <p:dissolve/>
      </p:transition>
    </mc:Choice>
    <mc:Fallback xmlns="">
      <p:transition spd="slow" advTm="2000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5" grpId="0"/>
      <p:bldP spid="10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251520" y="188640"/>
            <a:ext cx="864096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dirty="0" smtClean="0"/>
              <a:t>英作文をする時は、</a:t>
            </a:r>
            <a:r>
              <a:rPr lang="ja-JP" altLang="en-US" dirty="0" smtClean="0">
                <a:solidFill>
                  <a:srgbClr val="FF0000"/>
                </a:solidFill>
              </a:rPr>
              <a:t>日本文の分析</a:t>
            </a:r>
            <a:r>
              <a:rPr lang="ja-JP" altLang="en-US" dirty="0" smtClean="0"/>
              <a:t>を丁寧にしよう。</a:t>
            </a:r>
            <a:endParaRPr lang="ja-JP" altLang="en-US" dirty="0"/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124404" y="1355858"/>
            <a:ext cx="9019596" cy="11178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dirty="0"/>
              <a:t> </a:t>
            </a:r>
            <a:r>
              <a:rPr lang="ja-JP" altLang="en-US" dirty="0" smtClean="0"/>
              <a:t>文字のまま英語に直すのではなく、</a:t>
            </a:r>
            <a:r>
              <a:rPr lang="ja-JP" altLang="en-US" dirty="0" smtClean="0">
                <a:solidFill>
                  <a:srgbClr val="FF0000"/>
                </a:solidFill>
              </a:rPr>
              <a:t>わかりやすい日本語に直そう</a:t>
            </a:r>
            <a:r>
              <a:rPr lang="ja-JP" altLang="en-US" dirty="0" smtClean="0"/>
              <a:t>。</a:t>
            </a:r>
            <a:r>
              <a:rPr lang="en-US" altLang="ja-JP" dirty="0" smtClean="0"/>
              <a:t>(</a:t>
            </a:r>
            <a:r>
              <a:rPr lang="ja-JP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日本語の内容を正しく理解する必要有</a:t>
            </a:r>
            <a:r>
              <a:rPr lang="ja-JP" altLang="en-US" dirty="0" smtClean="0"/>
              <a:t>。</a:t>
            </a:r>
            <a:r>
              <a:rPr lang="en-US" altLang="ja-JP" dirty="0" smtClean="0"/>
              <a:t>)</a:t>
            </a:r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251520" y="2473716"/>
            <a:ext cx="8640960" cy="12665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altLang="ja-JP" dirty="0" smtClean="0"/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124403" y="2920854"/>
            <a:ext cx="8768077" cy="10834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dirty="0">
                <a:solidFill>
                  <a:srgbClr val="FF0000"/>
                </a:solidFill>
              </a:rPr>
              <a:t>元々</a:t>
            </a:r>
            <a:r>
              <a:rPr lang="ja-JP" altLang="en-US" dirty="0" smtClean="0">
                <a:solidFill>
                  <a:srgbClr val="FF0000"/>
                </a:solidFill>
              </a:rPr>
              <a:t>の</a:t>
            </a:r>
            <a:r>
              <a:rPr lang="ja-JP" altLang="en-US" dirty="0">
                <a:solidFill>
                  <a:srgbClr val="FF0000"/>
                </a:solidFill>
              </a:rPr>
              <a:t>意味</a:t>
            </a:r>
            <a:r>
              <a:rPr lang="ja-JP" altLang="en-US" dirty="0" smtClean="0">
                <a:solidFill>
                  <a:srgbClr val="FF0000"/>
                </a:solidFill>
              </a:rPr>
              <a:t>を損なわないように、分かりやすい日本語に直す</a:t>
            </a:r>
            <a:r>
              <a:rPr lang="ja-JP" altLang="en-US" dirty="0" smtClean="0"/>
              <a:t>ためには、</a:t>
            </a:r>
            <a:r>
              <a:rPr lang="ja-JP" altLang="en-US" dirty="0" smtClean="0">
                <a:solidFill>
                  <a:srgbClr val="FF0000"/>
                </a:solidFill>
              </a:rPr>
              <a:t>国語の力</a:t>
            </a:r>
            <a:r>
              <a:rPr lang="ja-JP" altLang="en-US" dirty="0" smtClean="0"/>
              <a:t>が不可欠</a:t>
            </a:r>
            <a:r>
              <a:rPr lang="ja-JP" altLang="en-US" dirty="0"/>
              <a:t>！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838695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0000">
        <p:blinds dir="vert"/>
      </p:transition>
    </mc:Choice>
    <mc:Fallback xmlns="">
      <p:transition spd="slow" advTm="20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251520" y="188640"/>
            <a:ext cx="864096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dirty="0" smtClean="0"/>
              <a:t>次回</a:t>
            </a:r>
            <a:endParaRPr lang="ja-JP" altLang="en-US" dirty="0"/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234103" y="930672"/>
            <a:ext cx="8909897" cy="11521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dirty="0" smtClean="0"/>
              <a:t>和文</a:t>
            </a:r>
            <a:r>
              <a:rPr lang="ja-JP" altLang="en-US" dirty="0"/>
              <a:t>和訳</a:t>
            </a:r>
            <a:r>
              <a:rPr lang="ja-JP" altLang="en-US" dirty="0" smtClean="0"/>
              <a:t>の</a:t>
            </a:r>
            <a:r>
              <a:rPr lang="ja-JP" altLang="en-US" dirty="0"/>
              <a:t>練習</a:t>
            </a:r>
            <a:r>
              <a:rPr lang="ja-JP" altLang="en-US" dirty="0" smtClean="0"/>
              <a:t>を通して、隠された情報を補ったり、言い換えをしたりして、英作文にチャレンジしよう。</a:t>
            </a:r>
            <a:endParaRPr lang="en-US" altLang="ja-JP" dirty="0" smtClean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1211" y="2145294"/>
            <a:ext cx="2857500" cy="2857500"/>
          </a:xfrm>
          <a:prstGeom prst="rect">
            <a:avLst/>
          </a:prstGeom>
        </p:spPr>
      </p:pic>
      <p:sp>
        <p:nvSpPr>
          <p:cNvPr id="11" name="タイトル 1"/>
          <p:cNvSpPr txBox="1">
            <a:spLocks/>
          </p:cNvSpPr>
          <p:nvPr/>
        </p:nvSpPr>
        <p:spPr>
          <a:xfrm>
            <a:off x="266472" y="2185837"/>
            <a:ext cx="5961712" cy="2879451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solidFill>
                  <a:srgbClr val="00B0F0"/>
                </a:solidFill>
              </a:rPr>
              <a:t>ちなみに、前回の最後の言葉の意味</a:t>
            </a:r>
            <a:endParaRPr lang="en-US" altLang="ja-JP" dirty="0" smtClean="0">
              <a:solidFill>
                <a:srgbClr val="00B0F0"/>
              </a:solidFill>
            </a:endParaRPr>
          </a:p>
          <a:p>
            <a:endParaRPr lang="en-US" altLang="ja-JP" dirty="0" smtClean="0">
              <a:solidFill>
                <a:srgbClr val="00B0F0"/>
              </a:solidFill>
            </a:endParaRPr>
          </a:p>
          <a:p>
            <a:r>
              <a:rPr lang="ja-JP" altLang="en-US" dirty="0" smtClean="0">
                <a:solidFill>
                  <a:srgbClr val="00B0F0"/>
                </a:solidFill>
              </a:rPr>
              <a:t>「閑古鳥が鳴く」</a:t>
            </a:r>
            <a:endParaRPr lang="en-US" altLang="ja-JP" dirty="0" smtClean="0">
              <a:solidFill>
                <a:srgbClr val="00B0F0"/>
              </a:solidFill>
            </a:endParaRPr>
          </a:p>
          <a:p>
            <a:r>
              <a:rPr lang="ja-JP" altLang="en-US" dirty="0" smtClean="0">
                <a:solidFill>
                  <a:srgbClr val="00B0F0"/>
                </a:solidFill>
              </a:rPr>
              <a:t>＝人が訪れず、静まり返っている</a:t>
            </a:r>
            <a:endParaRPr lang="en-US" altLang="ja-JP" dirty="0" smtClean="0">
              <a:solidFill>
                <a:srgbClr val="00B0F0"/>
              </a:solidFill>
            </a:endParaRPr>
          </a:p>
          <a:p>
            <a:r>
              <a:rPr lang="ja-JP" altLang="en-US" dirty="0">
                <a:solidFill>
                  <a:srgbClr val="00B0F0"/>
                </a:solidFill>
              </a:rPr>
              <a:t>　</a:t>
            </a:r>
            <a:r>
              <a:rPr lang="ja-JP" altLang="en-US" dirty="0" smtClean="0">
                <a:solidFill>
                  <a:srgbClr val="00B0F0"/>
                </a:solidFill>
              </a:rPr>
              <a:t>商売が流行っていない様子</a:t>
            </a:r>
            <a:endParaRPr lang="en-US" altLang="ja-JP" dirty="0" smtClean="0">
              <a:solidFill>
                <a:srgbClr val="00B0F0"/>
              </a:solidFill>
            </a:endParaRPr>
          </a:p>
          <a:p>
            <a:r>
              <a:rPr lang="ja-JP" altLang="en-US" dirty="0" smtClean="0">
                <a:solidFill>
                  <a:srgbClr val="00B0F0"/>
                </a:solidFill>
              </a:rPr>
              <a:t>「齟齬がある」＝食い違いがある</a:t>
            </a:r>
            <a:endParaRPr lang="en-US" altLang="ja-JP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63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2000">
        <p:blinds dir="vert"/>
      </p:transition>
    </mc:Choice>
    <mc:Fallback xmlns="">
      <p:transition spd="slow" advTm="12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2642" y="2132856"/>
            <a:ext cx="914135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To be continued…</a:t>
            </a:r>
            <a:endParaRPr lang="en-US" altLang="ja-JP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-180528" y="5098512"/>
            <a:ext cx="9141358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BGM</a:t>
            </a:r>
            <a:r>
              <a:rPr lang="ja-JP" alt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元　</a:t>
            </a:r>
            <a:endParaRPr lang="en-US" altLang="ja-JP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/>
            <a:r>
              <a:rPr lang="en-US" altLang="ja-JP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FREE BGM DOVA-SYNDROME </a:t>
            </a:r>
            <a:r>
              <a:rPr lang="en-US" altLang="ja-JP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“</a:t>
            </a:r>
            <a:r>
              <a:rPr lang="ja-JP" altLang="en-US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気まぐれラグ</a:t>
            </a:r>
            <a:r>
              <a:rPr lang="en-US" altLang="ja-JP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”</a:t>
            </a:r>
            <a:endParaRPr lang="en-US" altLang="ja-JP" sz="32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30560885"/>
      </p:ext>
    </p:extLst>
  </p:cSld>
  <p:clrMapOvr>
    <a:masterClrMapping/>
  </p:clrMapOvr>
  <p:transition spd="slow" advTm="10000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ングル">
  <a:themeElements>
    <a:clrScheme name="アングル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アングル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アングル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774</TotalTime>
  <Words>403</Words>
  <Application>Microsoft Office PowerPoint</Application>
  <PresentationFormat>画面に合わせる (4:3)</PresentationFormat>
  <Paragraphs>48</Paragraphs>
  <Slides>9</Slides>
  <Notes>0</Notes>
  <HiddenSlides>0</HiddenSlides>
  <MMClips>1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8" baseType="lpstr">
      <vt:lpstr>HG創英角ｺﾞｼｯｸUB</vt:lpstr>
      <vt:lpstr>ＭＳ Ｐゴシック</vt:lpstr>
      <vt:lpstr>Arial</vt:lpstr>
      <vt:lpstr>Calibri</vt:lpstr>
      <vt:lpstr>Franklin Gothic Book</vt:lpstr>
      <vt:lpstr>Franklin Gothic Medium</vt:lpstr>
      <vt:lpstr>Tunga</vt:lpstr>
      <vt:lpstr>Wingdings</vt:lpstr>
      <vt:lpstr>アングル</vt:lpstr>
      <vt:lpstr>英作文に取り組むにあたって③ （主に実践英語選択者）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家庭科課題②への挑戦</dc:title>
  <dc:creator>KOUJI</dc:creator>
  <cp:lastModifiedBy>三串　浩司</cp:lastModifiedBy>
  <cp:revision>68</cp:revision>
  <cp:lastPrinted>2020-04-28T02:35:26Z</cp:lastPrinted>
  <dcterms:created xsi:type="dcterms:W3CDTF">2020-04-26T14:06:56Z</dcterms:created>
  <dcterms:modified xsi:type="dcterms:W3CDTF">2020-04-30T05:45:48Z</dcterms:modified>
</cp:coreProperties>
</file>