
<file path=[Content_Types].xml><?xml version="1.0" encoding="utf-8"?>
<Types xmlns="http://schemas.openxmlformats.org/package/2006/content-types">
  <Default Extension="mp3" ContentType="audio/mpeg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handoutMasterIdLst>
    <p:handoutMasterId r:id="rId11"/>
  </p:handoutMasterIdLst>
  <p:sldIdLst>
    <p:sldId id="256" r:id="rId2"/>
    <p:sldId id="275" r:id="rId3"/>
    <p:sldId id="276" r:id="rId4"/>
    <p:sldId id="285" r:id="rId5"/>
    <p:sldId id="286" r:id="rId6"/>
    <p:sldId id="287" r:id="rId7"/>
    <p:sldId id="280" r:id="rId8"/>
    <p:sldId id="279" r:id="rId9"/>
    <p:sldId id="273" r:id="rId10"/>
  </p:sldIdLst>
  <p:sldSz cx="9144000" cy="6858000" type="screen4x3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19D507-A9C0-402A-B874-3C7624300070}" type="datetimeFigureOut">
              <a:rPr kumimoji="1" lang="ja-JP" altLang="en-US" smtClean="0"/>
              <a:t>2020/4/30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1E16DBD-6383-44EF-877B-23A93E8E029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5132067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19140000">
            <a:off x="817112" y="1730403"/>
            <a:ext cx="5648623" cy="1204306"/>
          </a:xfrm>
        </p:spPr>
        <p:txBody>
          <a:bodyPr bIns="9144" anchor="b"/>
          <a:lstStyle>
            <a:lvl1pPr>
              <a:defRPr sz="32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19140000">
            <a:off x="1212277" y="2470925"/>
            <a:ext cx="6511131" cy="329259"/>
          </a:xfrm>
        </p:spPr>
        <p:txBody>
          <a:bodyPr tIns="9144">
            <a:normAutofit/>
          </a:bodyPr>
          <a:lstStyle>
            <a:lvl1pPr marL="0" indent="0" algn="l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ja-JP" altLang="en-US" smtClean="0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t>2020/4/30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t>2020/4/30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4678362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4678362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t>2020/4/30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t>2020/4/30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819399" y="1726737"/>
            <a:ext cx="5650992" cy="1207509"/>
          </a:xfrm>
        </p:spPr>
        <p:txBody>
          <a:bodyPr bIns="9144" anchor="b"/>
          <a:lstStyle>
            <a:lvl1pPr algn="l">
              <a:defRPr kumimoji="0" lang="en-US" sz="32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19140000">
            <a:off x="1216152" y="2468304"/>
            <a:ext cx="6510528" cy="329184"/>
          </a:xfrm>
        </p:spPr>
        <p:txBody>
          <a:bodyPr anchor="t">
            <a:normAutofit/>
          </a:bodyPr>
          <a:lstStyle>
            <a:lvl1pPr marL="0" indent="0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t>2020/4/30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016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t>2020/4/30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 smtClean="0"/>
              <a:t>マスター タイトルの書式設定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9150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0016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0016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t>2020/4/30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t>2020/4/30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t>2020/4/30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ight Triangle 1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Triangle 17"/>
          <p:cNvSpPr/>
          <p:nvPr/>
        </p:nvSpPr>
        <p:spPr>
          <a:xfrm rot="5400000">
            <a:off x="433389" y="-433387"/>
            <a:ext cx="6858000" cy="7724778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784930" y="1576103"/>
            <a:ext cx="5212080" cy="1089427"/>
          </a:xfrm>
        </p:spPr>
        <p:txBody>
          <a:bodyPr bIns="0" anchor="b"/>
          <a:lstStyle>
            <a:lvl1pPr algn="l">
              <a:defRPr kumimoji="0" lang="en-US" sz="2800" b="0" i="0" u="none" strike="noStrike" kern="1200" cap="all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9552" y="2618912"/>
            <a:ext cx="3807779" cy="33246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297954" y="2253385"/>
            <a:ext cx="5794760" cy="623314"/>
          </a:xfrm>
        </p:spPr>
        <p:txBody>
          <a:bodyPr>
            <a:normAutofit/>
          </a:bodyPr>
          <a:lstStyle>
            <a:lvl1pPr marL="0" indent="0">
              <a:buNone/>
              <a:defRPr lang="en-US" sz="1400" b="1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t>2020/4/30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solidFill>
              <a:schemeClr val="tx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2028825" y="0"/>
            <a:ext cx="7115175" cy="6858000"/>
          </a:xfrm>
          <a:custGeom>
            <a:avLst/>
            <a:gdLst>
              <a:gd name="connsiteX0" fmla="*/ 0 w 7104888"/>
              <a:gd name="connsiteY0" fmla="*/ 0 h 6858000"/>
              <a:gd name="connsiteX1" fmla="*/ 7104888 w 7104888"/>
              <a:gd name="connsiteY1" fmla="*/ 0 h 6858000"/>
              <a:gd name="connsiteX2" fmla="*/ 7104888 w 7104888"/>
              <a:gd name="connsiteY2" fmla="*/ 6858000 h 6858000"/>
              <a:gd name="connsiteX3" fmla="*/ 0 w 7104888"/>
              <a:gd name="connsiteY3" fmla="*/ 6858000 h 6858000"/>
              <a:gd name="connsiteX4" fmla="*/ 0 w 7104888"/>
              <a:gd name="connsiteY4" fmla="*/ 0 h 6858000"/>
              <a:gd name="connsiteX0" fmla="*/ 0 w 7104888"/>
              <a:gd name="connsiteY0" fmla="*/ 0 h 6858000"/>
              <a:gd name="connsiteX1" fmla="*/ 5695188 w 7104888"/>
              <a:gd name="connsiteY1" fmla="*/ 0 h 6858000"/>
              <a:gd name="connsiteX2" fmla="*/ 7104888 w 7104888"/>
              <a:gd name="connsiteY2" fmla="*/ 0 h 6858000"/>
              <a:gd name="connsiteX3" fmla="*/ 7104888 w 7104888"/>
              <a:gd name="connsiteY3" fmla="*/ 6858000 h 6858000"/>
              <a:gd name="connsiteX4" fmla="*/ 0 w 7104888"/>
              <a:gd name="connsiteY4" fmla="*/ 6858000 h 6858000"/>
              <a:gd name="connsiteX5" fmla="*/ 0 w 7104888"/>
              <a:gd name="connsiteY5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0287 w 7115175"/>
              <a:gd name="connsiteY4" fmla="*/ 6858000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10287 w 7115175"/>
              <a:gd name="connsiteY5" fmla="*/ 6858000 h 6858000"/>
              <a:gd name="connsiteX6" fmla="*/ 0 w 7115175"/>
              <a:gd name="connsiteY6" fmla="*/ 5048250 h 6858000"/>
              <a:gd name="connsiteX7" fmla="*/ 10287 w 7115175"/>
              <a:gd name="connsiteY7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0 w 7115175"/>
              <a:gd name="connsiteY0" fmla="*/ 504825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15175" h="6858000">
                <a:moveTo>
                  <a:pt x="0" y="5048250"/>
                </a:moveTo>
                <a:lnTo>
                  <a:pt x="5705475" y="0"/>
                </a:lnTo>
                <a:lnTo>
                  <a:pt x="7115175" y="0"/>
                </a:lnTo>
                <a:lnTo>
                  <a:pt x="7115175" y="6858000"/>
                </a:lnTo>
                <a:lnTo>
                  <a:pt x="1533526" y="6848475"/>
                </a:lnTo>
                <a:lnTo>
                  <a:pt x="0" y="50482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</p:spPr>
        <p:txBody>
          <a:bodyPr rIns="182880" anchor="ctr"/>
          <a:lstStyle>
            <a:lvl1pPr algn="r">
              <a:defRPr/>
            </a:lvl1pPr>
          </a:lstStyle>
          <a:p>
            <a:r>
              <a:rPr lang="ja-JP" altLang="en-US" smtClean="0"/>
              <a:t>アイコンをクリックして図を追加</a:t>
            </a:r>
            <a:endParaRPr lang="en-US" dirty="0"/>
          </a:p>
        </p:txBody>
      </p:sp>
      <p:sp>
        <p:nvSpPr>
          <p:cNvPr id="9" name="Right Triangle 8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0" y="5048250"/>
            <a:ext cx="3571875" cy="1809750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1809750 h 1809750"/>
              <a:gd name="connsiteX1" fmla="*/ 1895475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  <a:gd name="connsiteX0" fmla="*/ 0 w 3571875"/>
              <a:gd name="connsiteY0" fmla="*/ 1809750 h 1809750"/>
              <a:gd name="connsiteX1" fmla="*/ 2038350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1875" h="1809750">
                <a:moveTo>
                  <a:pt x="0" y="1809750"/>
                </a:moveTo>
                <a:lnTo>
                  <a:pt x="2038350" y="0"/>
                </a:lnTo>
                <a:lnTo>
                  <a:pt x="3571875" y="1809750"/>
                </a:lnTo>
                <a:lnTo>
                  <a:pt x="0" y="18097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671197" y="1717501"/>
            <a:ext cx="5486400" cy="867444"/>
          </a:xfrm>
        </p:spPr>
        <p:txBody>
          <a:bodyPr anchor="b"/>
          <a:lstStyle>
            <a:lvl1pPr algn="l">
              <a:defRPr sz="2800" b="0">
                <a:latin typeface="+mj-lt"/>
              </a:defRPr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143479" y="2180529"/>
            <a:ext cx="6096545" cy="740664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t>2020/4/30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2382" y="5050633"/>
            <a:ext cx="3574257" cy="1807368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883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050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812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76450 w 3571875"/>
              <a:gd name="connsiteY2" fmla="*/ 22740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245519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38350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2433637 h 2433637"/>
              <a:gd name="connsiteX1" fmla="*/ 257175 w 3571875"/>
              <a:gd name="connsiteY1" fmla="*/ 0 h 2433637"/>
              <a:gd name="connsiteX2" fmla="*/ 2038350 w 3571875"/>
              <a:gd name="connsiteY2" fmla="*/ 628650 h 2433637"/>
              <a:gd name="connsiteX3" fmla="*/ 3571875 w 3571875"/>
              <a:gd name="connsiteY3" fmla="*/ 2433637 h 2433637"/>
              <a:gd name="connsiteX4" fmla="*/ 0 w 3571875"/>
              <a:gd name="connsiteY4" fmla="*/ 2433637 h 2433637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24051 w 3574257"/>
              <a:gd name="connsiteY2" fmla="*/ 3071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40682 w 3574257"/>
              <a:gd name="connsiteY2" fmla="*/ 450057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57351 w 3574257"/>
              <a:gd name="connsiteY2" fmla="*/ 2309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774032 w 3574257"/>
              <a:gd name="connsiteY2" fmla="*/ 161925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69294 w 3574257"/>
              <a:gd name="connsiteY2" fmla="*/ 2143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819275 w 3574257"/>
              <a:gd name="connsiteY2" fmla="*/ 200026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5494 w 3574257"/>
              <a:gd name="connsiteY2" fmla="*/ 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4257" h="1807368">
                <a:moveTo>
                  <a:pt x="2382" y="1807368"/>
                </a:moveTo>
                <a:lnTo>
                  <a:pt x="0" y="0"/>
                </a:lnTo>
                <a:lnTo>
                  <a:pt x="2045494" y="1"/>
                </a:lnTo>
                <a:lnTo>
                  <a:pt x="3574257" y="1807368"/>
                </a:lnTo>
                <a:lnTo>
                  <a:pt x="2382" y="18073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5051292"/>
            <a:ext cx="9146380" cy="1806709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  <a:gd name="connsiteX0" fmla="*/ 0 w 3352800"/>
              <a:gd name="connsiteY0" fmla="*/ 2002631 h 2002631"/>
              <a:gd name="connsiteX1" fmla="*/ 754045 w 3352800"/>
              <a:gd name="connsiteY1" fmla="*/ 146832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26618 h 526618"/>
              <a:gd name="connsiteX1" fmla="*/ 980611 w 3352800"/>
              <a:gd name="connsiteY1" fmla="*/ 9368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6888 h 526888"/>
              <a:gd name="connsiteX1" fmla="*/ 744735 w 3352800"/>
              <a:gd name="connsiteY1" fmla="*/ 0 h 526888"/>
              <a:gd name="connsiteX2" fmla="*/ 3352800 w 3352800"/>
              <a:gd name="connsiteY2" fmla="*/ 270 h 526888"/>
              <a:gd name="connsiteX3" fmla="*/ 3352800 w 3352800"/>
              <a:gd name="connsiteY3" fmla="*/ 526888 h 526888"/>
              <a:gd name="connsiteX4" fmla="*/ 0 w 3352800"/>
              <a:gd name="connsiteY4" fmla="*/ 526888 h 526888"/>
              <a:gd name="connsiteX0" fmla="*/ 0 w 3352800"/>
              <a:gd name="connsiteY0" fmla="*/ 526618 h 526618"/>
              <a:gd name="connsiteX1" fmla="*/ 811948 w 3352800"/>
              <a:gd name="connsiteY1" fmla="*/ 6092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966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241069 w 3352800"/>
              <a:gd name="connsiteY2" fmla="*/ 94144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313 h 527313"/>
              <a:gd name="connsiteX1" fmla="*/ 900984 w 3352800"/>
              <a:gd name="connsiteY1" fmla="*/ 97774 h 527313"/>
              <a:gd name="connsiteX2" fmla="*/ 3352800 w 3352800"/>
              <a:gd name="connsiteY2" fmla="*/ 0 h 527313"/>
              <a:gd name="connsiteX3" fmla="*/ 3352800 w 3352800"/>
              <a:gd name="connsiteY3" fmla="*/ 527313 h 527313"/>
              <a:gd name="connsiteX4" fmla="*/ 0 w 3352800"/>
              <a:gd name="connsiteY4" fmla="*/ 527313 h 527313"/>
              <a:gd name="connsiteX0" fmla="*/ 0 w 3352800"/>
              <a:gd name="connsiteY0" fmla="*/ 527584 h 527584"/>
              <a:gd name="connsiteX1" fmla="*/ 748227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527584">
                <a:moveTo>
                  <a:pt x="0" y="527584"/>
                </a:moveTo>
                <a:lnTo>
                  <a:pt x="748227" y="0"/>
                </a:lnTo>
                <a:lnTo>
                  <a:pt x="3352800" y="271"/>
                </a:lnTo>
                <a:lnTo>
                  <a:pt x="3352800" y="527584"/>
                </a:lnTo>
                <a:lnTo>
                  <a:pt x="0" y="527584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365760"/>
            <a:ext cx="7520940" cy="548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100628"/>
            <a:ext cx="7520940" cy="35798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9140000">
            <a:off x="201168" y="5870448"/>
            <a:ext cx="2176272" cy="2011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E90ED720-0104-4369-84BC-D37694168613}" type="datetimeFigureOut">
              <a:rPr kumimoji="1" lang="ja-JP" altLang="en-US" smtClean="0"/>
              <a:t>2020/4/30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17514" y="6285122"/>
            <a:ext cx="47244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rgbClr val="FFFFFF"/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01038" y="6170822"/>
            <a:ext cx="502920" cy="502920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lvl1pPr algn="ctr">
              <a:defRPr sz="1650">
                <a:solidFill>
                  <a:srgbClr val="FFFFFF"/>
                </a:solidFill>
              </a:defRPr>
            </a:lvl1pPr>
          </a:lstStyle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spcBef>
          <a:spcPct val="0"/>
        </a:spcBef>
        <a:buNone/>
        <a:defRPr kumimoji="1" sz="2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800"/>
        </a:spcBef>
        <a:buFont typeface="Arial" pitchFamily="34" charset="0"/>
        <a:buNone/>
        <a:defRPr kumimoji="1" sz="1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1737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kumimoji="1"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23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kumimoji="1"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09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kumimoji="1"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95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kumimoji="1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kumimoji="1"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3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kumimoji="1"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9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kumimoji="1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kumimoji="1"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 rot="19140000">
            <a:off x="774476" y="1822395"/>
            <a:ext cx="6002585" cy="1204306"/>
          </a:xfrm>
        </p:spPr>
        <p:txBody>
          <a:bodyPr/>
          <a:lstStyle/>
          <a:p>
            <a:pPr algn="ctr"/>
            <a:r>
              <a:rPr lang="ja-JP" altLang="en-US" dirty="0" smtClean="0"/>
              <a:t>英作文に取り組む</a:t>
            </a:r>
            <a:r>
              <a:rPr lang="ja-JP" altLang="en-US" smtClean="0"/>
              <a:t>にあたって</a:t>
            </a:r>
            <a:r>
              <a:rPr lang="ja-JP" altLang="en-US"/>
              <a:t>③</a:t>
            </a:r>
            <a:r>
              <a:rPr lang="en-US" altLang="ja-JP" dirty="0" smtClean="0"/>
              <a:t/>
            </a:r>
            <a:br>
              <a:rPr lang="en-US" altLang="ja-JP" dirty="0" smtClean="0"/>
            </a:br>
            <a:r>
              <a:rPr lang="ja-JP" altLang="en-US" dirty="0" smtClean="0"/>
              <a:t>（主に実践英語選択者）</a:t>
            </a:r>
            <a:endParaRPr kumimoji="1" lang="ja-JP" altLang="en-US" dirty="0"/>
          </a:p>
        </p:txBody>
      </p:sp>
      <p:pic>
        <p:nvPicPr>
          <p:cNvPr id="3" name="気まぐれラグ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355976" y="558924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597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5000"/>
    </mc:Choice>
    <mc:Fallback xmlns="">
      <p:transition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7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タイトル 1"/>
          <p:cNvSpPr txBox="1">
            <a:spLocks/>
          </p:cNvSpPr>
          <p:nvPr/>
        </p:nvSpPr>
        <p:spPr>
          <a:xfrm>
            <a:off x="251520" y="188640"/>
            <a:ext cx="8640960" cy="7200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kumimoji="1" sz="28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ja-JP" altLang="en-US" dirty="0" smtClean="0"/>
              <a:t>一気にやろうとせず、手順を踏んで確実にやろう</a:t>
            </a:r>
            <a:endParaRPr lang="ja-JP" altLang="en-US" dirty="0"/>
          </a:p>
        </p:txBody>
      </p:sp>
      <p:sp>
        <p:nvSpPr>
          <p:cNvPr id="9" name="タイトル 1"/>
          <p:cNvSpPr txBox="1">
            <a:spLocks/>
          </p:cNvSpPr>
          <p:nvPr/>
        </p:nvSpPr>
        <p:spPr>
          <a:xfrm>
            <a:off x="234103" y="1023160"/>
            <a:ext cx="8640960" cy="115212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kumimoji="1" sz="28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ja-JP" altLang="en-US" dirty="0" smtClean="0"/>
              <a:t>ステップ１　日本文を分析する</a:t>
            </a:r>
            <a:endParaRPr lang="en-US" altLang="ja-JP" dirty="0" smtClean="0"/>
          </a:p>
          <a:p>
            <a:pPr algn="ctr"/>
            <a:r>
              <a:rPr lang="ja-JP" altLang="en-US" dirty="0" smtClean="0"/>
              <a:t>～</a:t>
            </a:r>
            <a:r>
              <a:rPr lang="ja-JP" altLang="en-US" dirty="0" smtClean="0">
                <a:solidFill>
                  <a:srgbClr val="FF0000"/>
                </a:solidFill>
              </a:rPr>
              <a:t>主語は何？動詞は何？</a:t>
            </a:r>
            <a:r>
              <a:rPr lang="ja-JP" altLang="en-US" dirty="0" smtClean="0"/>
              <a:t>～</a:t>
            </a:r>
            <a:endParaRPr lang="en-US" altLang="ja-JP" dirty="0" smtClean="0"/>
          </a:p>
        </p:txBody>
      </p:sp>
      <p:sp>
        <p:nvSpPr>
          <p:cNvPr id="10" name="タイトル 1"/>
          <p:cNvSpPr txBox="1">
            <a:spLocks/>
          </p:cNvSpPr>
          <p:nvPr/>
        </p:nvSpPr>
        <p:spPr>
          <a:xfrm>
            <a:off x="251520" y="2353313"/>
            <a:ext cx="8640960" cy="12535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kumimoji="1" sz="28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ja-JP" altLang="en-US" dirty="0" smtClean="0"/>
              <a:t>ステップ２　文の骨組みを見抜く</a:t>
            </a:r>
            <a:endParaRPr lang="en-US" altLang="ja-JP" dirty="0" smtClean="0"/>
          </a:p>
          <a:p>
            <a:pPr algn="ctr"/>
            <a:r>
              <a:rPr lang="ja-JP" altLang="en-US" dirty="0" smtClean="0"/>
              <a:t>～</a:t>
            </a:r>
            <a:r>
              <a:rPr lang="ja-JP" altLang="en-US" dirty="0" smtClean="0">
                <a:solidFill>
                  <a:srgbClr val="FF0000"/>
                </a:solidFill>
              </a:rPr>
              <a:t>第</a:t>
            </a:r>
            <a:r>
              <a:rPr lang="en-US" altLang="ja-JP" dirty="0" smtClean="0">
                <a:solidFill>
                  <a:srgbClr val="FF0000"/>
                </a:solidFill>
              </a:rPr>
              <a:t>1</a:t>
            </a:r>
            <a:r>
              <a:rPr lang="ja-JP" altLang="en-US" dirty="0" smtClean="0">
                <a:solidFill>
                  <a:srgbClr val="FF0000"/>
                </a:solidFill>
              </a:rPr>
              <a:t>文型から第</a:t>
            </a:r>
            <a:r>
              <a:rPr lang="en-US" altLang="ja-JP" dirty="0" smtClean="0">
                <a:solidFill>
                  <a:srgbClr val="FF0000"/>
                </a:solidFill>
              </a:rPr>
              <a:t>5</a:t>
            </a:r>
            <a:r>
              <a:rPr lang="ja-JP" altLang="en-US" dirty="0" smtClean="0">
                <a:solidFill>
                  <a:srgbClr val="FF0000"/>
                </a:solidFill>
              </a:rPr>
              <a:t>文型</a:t>
            </a:r>
            <a:r>
              <a:rPr lang="ja-JP" altLang="en-US" dirty="0" smtClean="0"/>
              <a:t>を思い浮かべよう～</a:t>
            </a:r>
            <a:endParaRPr lang="en-US" altLang="ja-JP" dirty="0" smtClean="0"/>
          </a:p>
        </p:txBody>
      </p:sp>
      <p:sp>
        <p:nvSpPr>
          <p:cNvPr id="11" name="タイトル 1"/>
          <p:cNvSpPr txBox="1">
            <a:spLocks/>
          </p:cNvSpPr>
          <p:nvPr/>
        </p:nvSpPr>
        <p:spPr>
          <a:xfrm>
            <a:off x="0" y="3816115"/>
            <a:ext cx="9144000" cy="128312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kumimoji="1" sz="28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ja-JP" altLang="en-US" dirty="0" smtClean="0"/>
              <a:t>ステップ３　</a:t>
            </a:r>
            <a:r>
              <a:rPr lang="ja-JP" altLang="en-US" dirty="0" smtClean="0">
                <a:solidFill>
                  <a:srgbClr val="FF0000"/>
                </a:solidFill>
              </a:rPr>
              <a:t>和文和訳</a:t>
            </a:r>
            <a:r>
              <a:rPr lang="ja-JP" altLang="en-US" dirty="0" smtClean="0"/>
              <a:t>をする</a:t>
            </a:r>
            <a:endParaRPr lang="en-US" altLang="ja-JP" dirty="0" smtClean="0"/>
          </a:p>
          <a:p>
            <a:pPr algn="ctr"/>
            <a:r>
              <a:rPr lang="ja-JP" altLang="en-US" dirty="0" smtClean="0"/>
              <a:t>～</a:t>
            </a:r>
            <a:r>
              <a:rPr lang="ja-JP" altLang="en-US" dirty="0" smtClean="0">
                <a:solidFill>
                  <a:srgbClr val="FF0000"/>
                </a:solidFill>
              </a:rPr>
              <a:t>日本文の意味を把握</a:t>
            </a:r>
            <a:r>
              <a:rPr lang="ja-JP" altLang="en-US" dirty="0" smtClean="0"/>
              <a:t>し、</a:t>
            </a:r>
            <a:r>
              <a:rPr lang="ja-JP" altLang="en-US" dirty="0" smtClean="0">
                <a:solidFill>
                  <a:srgbClr val="FF0000"/>
                </a:solidFill>
              </a:rPr>
              <a:t>言い換えたり補ったりする</a:t>
            </a:r>
            <a:r>
              <a:rPr lang="ja-JP" altLang="en-US" dirty="0" smtClean="0"/>
              <a:t>～</a:t>
            </a:r>
            <a:endParaRPr lang="en-US" altLang="ja-JP" dirty="0" smtClean="0"/>
          </a:p>
        </p:txBody>
      </p:sp>
      <p:sp>
        <p:nvSpPr>
          <p:cNvPr id="2" name="下矢印 1"/>
          <p:cNvSpPr/>
          <p:nvPr/>
        </p:nvSpPr>
        <p:spPr>
          <a:xfrm rot="16200000">
            <a:off x="1116611" y="3450246"/>
            <a:ext cx="504056" cy="137014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正方形/長方形 3"/>
          <p:cNvSpPr/>
          <p:nvPr/>
        </p:nvSpPr>
        <p:spPr>
          <a:xfrm>
            <a:off x="51908" y="2822773"/>
            <a:ext cx="399223" cy="156818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ja-JP" altLang="en-US" dirty="0">
                <a:latin typeface="+mj-ea"/>
                <a:ea typeface="+mj-ea"/>
              </a:rPr>
              <a:t>今日</a:t>
            </a:r>
            <a:r>
              <a:rPr lang="ja-JP" altLang="en-US" dirty="0" smtClean="0">
                <a:latin typeface="+mj-ea"/>
                <a:ea typeface="+mj-ea"/>
              </a:rPr>
              <a:t>はここ</a:t>
            </a:r>
            <a:endParaRPr kumimoji="1" lang="ja-JP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1047598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Tm="20000">
        <p:checker/>
      </p:transition>
    </mc:Choice>
    <mc:Fallback xmlns="">
      <p:transition spd="slow" advTm="20000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2" grpId="0" animBg="1"/>
      <p:bldP spid="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タイトル 1"/>
          <p:cNvSpPr txBox="1">
            <a:spLocks/>
          </p:cNvSpPr>
          <p:nvPr/>
        </p:nvSpPr>
        <p:spPr>
          <a:xfrm>
            <a:off x="251520" y="188640"/>
            <a:ext cx="8640960" cy="7200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kumimoji="1" sz="28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 dirty="0" smtClean="0"/>
              <a:t>練習</a:t>
            </a:r>
            <a:r>
              <a:rPr lang="en-US" altLang="ja-JP" dirty="0" smtClean="0"/>
              <a:t>3</a:t>
            </a:r>
            <a:r>
              <a:rPr lang="ja-JP" altLang="en-US" dirty="0" smtClean="0"/>
              <a:t>　</a:t>
            </a:r>
            <a:r>
              <a:rPr lang="ja-JP" altLang="en-US" dirty="0"/>
              <a:t>次</a:t>
            </a:r>
            <a:r>
              <a:rPr lang="ja-JP" altLang="en-US" dirty="0" smtClean="0"/>
              <a:t>の会話文を読み、</a:t>
            </a:r>
            <a:r>
              <a:rPr lang="ja-JP" altLang="en-US" dirty="0" smtClean="0">
                <a:solidFill>
                  <a:srgbClr val="FF0000"/>
                </a:solidFill>
              </a:rPr>
              <a:t>赤字</a:t>
            </a:r>
            <a:r>
              <a:rPr lang="ja-JP" altLang="en-US" dirty="0" smtClean="0"/>
              <a:t>を英語に直すと</a:t>
            </a:r>
            <a:r>
              <a:rPr lang="en-US" altLang="ja-JP" dirty="0" smtClean="0"/>
              <a:t>…</a:t>
            </a:r>
            <a:r>
              <a:rPr lang="ja-JP" altLang="en-US" dirty="0" smtClean="0"/>
              <a:t>？</a:t>
            </a:r>
            <a:endParaRPr lang="ja-JP" altLang="en-US" dirty="0"/>
          </a:p>
        </p:txBody>
      </p:sp>
      <p:sp>
        <p:nvSpPr>
          <p:cNvPr id="9" name="タイトル 1"/>
          <p:cNvSpPr txBox="1">
            <a:spLocks/>
          </p:cNvSpPr>
          <p:nvPr/>
        </p:nvSpPr>
        <p:spPr>
          <a:xfrm>
            <a:off x="234103" y="1023161"/>
            <a:ext cx="3473801" cy="5336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kumimoji="1" sz="28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altLang="ja-JP" dirty="0" smtClean="0"/>
          </a:p>
        </p:txBody>
      </p:sp>
      <p:sp>
        <p:nvSpPr>
          <p:cNvPr id="10" name="タイトル 1"/>
          <p:cNvSpPr txBox="1">
            <a:spLocks/>
          </p:cNvSpPr>
          <p:nvPr/>
        </p:nvSpPr>
        <p:spPr>
          <a:xfrm>
            <a:off x="234103" y="811317"/>
            <a:ext cx="8640960" cy="113091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kumimoji="1" sz="28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ja-JP" sz="2400" dirty="0" smtClean="0"/>
              <a:t>Y : </a:t>
            </a:r>
            <a:r>
              <a:rPr lang="ja-JP" altLang="en-US" sz="2400" dirty="0" smtClean="0"/>
              <a:t>最近運動している？食事も気を付けないとかなり影響受け</a:t>
            </a:r>
            <a:endParaRPr lang="en-US" altLang="ja-JP" sz="2400" dirty="0" smtClean="0"/>
          </a:p>
          <a:p>
            <a:r>
              <a:rPr lang="ja-JP" altLang="en-US" sz="2400" dirty="0"/>
              <a:t>　</a:t>
            </a:r>
            <a:r>
              <a:rPr lang="ja-JP" altLang="en-US" sz="2400" dirty="0" smtClean="0"/>
              <a:t> ちゃうよねぇ。</a:t>
            </a:r>
            <a:endParaRPr lang="en-US" altLang="ja-JP" sz="2400" dirty="0" smtClean="0"/>
          </a:p>
        </p:txBody>
      </p:sp>
      <p:sp>
        <p:nvSpPr>
          <p:cNvPr id="7" name="タイトル 1"/>
          <p:cNvSpPr txBox="1">
            <a:spLocks/>
          </p:cNvSpPr>
          <p:nvPr/>
        </p:nvSpPr>
        <p:spPr>
          <a:xfrm>
            <a:off x="234103" y="1699995"/>
            <a:ext cx="8640960" cy="138936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kumimoji="1" sz="28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ja-JP" sz="2400" dirty="0"/>
              <a:t>N</a:t>
            </a:r>
            <a:r>
              <a:rPr lang="en-US" altLang="ja-JP" sz="2400" dirty="0" smtClean="0"/>
              <a:t> : </a:t>
            </a:r>
            <a:r>
              <a:rPr lang="ja-JP" altLang="en-US" sz="2400" dirty="0" smtClean="0"/>
              <a:t>なかなか運動に気が向かないんですよねぇ</a:t>
            </a:r>
            <a:r>
              <a:rPr lang="en-US" altLang="ja-JP" sz="2400" dirty="0" smtClean="0"/>
              <a:t>…</a:t>
            </a:r>
            <a:r>
              <a:rPr lang="ja-JP" altLang="en-US" sz="2400" dirty="0" smtClean="0"/>
              <a:t>でも、食事に</a:t>
            </a:r>
            <a:endParaRPr lang="en-US" altLang="ja-JP" sz="2400" dirty="0" smtClean="0"/>
          </a:p>
          <a:p>
            <a:r>
              <a:rPr lang="en-US" altLang="ja-JP" sz="2400" dirty="0"/>
              <a:t> </a:t>
            </a:r>
            <a:r>
              <a:rPr lang="en-US" altLang="ja-JP" sz="2400" dirty="0" smtClean="0"/>
              <a:t>     </a:t>
            </a:r>
            <a:r>
              <a:rPr lang="ja-JP" altLang="en-US" sz="2400" dirty="0" smtClean="0"/>
              <a:t>は気を付けるようにしていますよ。最近は、食事に豆腐を</a:t>
            </a:r>
            <a:endParaRPr lang="en-US" altLang="ja-JP" sz="2400" dirty="0" smtClean="0"/>
          </a:p>
          <a:p>
            <a:r>
              <a:rPr lang="en-US" altLang="ja-JP" sz="2400" dirty="0"/>
              <a:t> </a:t>
            </a:r>
            <a:r>
              <a:rPr lang="en-US" altLang="ja-JP" sz="2400" dirty="0" smtClean="0"/>
              <a:t>     </a:t>
            </a:r>
            <a:r>
              <a:rPr lang="ja-JP" altLang="en-US" sz="2400" dirty="0" smtClean="0"/>
              <a:t>取り入れるようにしました。</a:t>
            </a:r>
            <a:endParaRPr lang="en-US" altLang="ja-JP" sz="2400" dirty="0" smtClean="0"/>
          </a:p>
        </p:txBody>
      </p:sp>
      <p:sp>
        <p:nvSpPr>
          <p:cNvPr id="8" name="タイトル 1"/>
          <p:cNvSpPr txBox="1">
            <a:spLocks/>
          </p:cNvSpPr>
          <p:nvPr/>
        </p:nvSpPr>
        <p:spPr>
          <a:xfrm>
            <a:off x="234103" y="3089364"/>
            <a:ext cx="8640960" cy="48446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kumimoji="1" sz="28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ja-JP" sz="2400" dirty="0" smtClean="0"/>
              <a:t>Y : </a:t>
            </a:r>
            <a:r>
              <a:rPr lang="ja-JP" altLang="en-US" sz="2400" dirty="0" smtClean="0"/>
              <a:t>豆腐かい？ </a:t>
            </a:r>
            <a:endParaRPr lang="en-US" altLang="ja-JP" sz="2400" dirty="0" smtClean="0"/>
          </a:p>
        </p:txBody>
      </p:sp>
      <p:sp>
        <p:nvSpPr>
          <p:cNvPr id="11" name="タイトル 1"/>
          <p:cNvSpPr txBox="1">
            <a:spLocks/>
          </p:cNvSpPr>
          <p:nvPr/>
        </p:nvSpPr>
        <p:spPr>
          <a:xfrm>
            <a:off x="234103" y="3545375"/>
            <a:ext cx="8640960" cy="108256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kumimoji="1" sz="28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ja-JP" sz="2400" dirty="0" smtClean="0"/>
              <a:t>N : </a:t>
            </a:r>
            <a:r>
              <a:rPr lang="ja-JP" altLang="en-US" sz="2400" dirty="0" smtClean="0"/>
              <a:t>はい。ただ、最近同じ豆腐ばかりで</a:t>
            </a:r>
            <a:r>
              <a:rPr lang="en-US" altLang="ja-JP" sz="2400" dirty="0" smtClean="0"/>
              <a:t>…</a:t>
            </a:r>
            <a:r>
              <a:rPr lang="ja-JP" altLang="en-US" sz="2400" dirty="0" err="1" smtClean="0"/>
              <a:t>。</a:t>
            </a:r>
            <a:r>
              <a:rPr lang="ja-JP" altLang="en-US" sz="2400" dirty="0" smtClean="0"/>
              <a:t>おすすめの豆腐が　</a:t>
            </a:r>
            <a:endParaRPr lang="en-US" altLang="ja-JP" sz="2400" dirty="0" smtClean="0"/>
          </a:p>
          <a:p>
            <a:r>
              <a:rPr lang="ja-JP" altLang="en-US" sz="2400" dirty="0"/>
              <a:t>　</a:t>
            </a:r>
            <a:r>
              <a:rPr lang="ja-JP" altLang="en-US" sz="2400" dirty="0" smtClean="0"/>
              <a:t> あれば、取り入れてみたいと思っているんです。 </a:t>
            </a:r>
            <a:endParaRPr lang="en-US" altLang="ja-JP" sz="2400" dirty="0" smtClean="0"/>
          </a:p>
        </p:txBody>
      </p:sp>
      <p:sp>
        <p:nvSpPr>
          <p:cNvPr id="12" name="タイトル 1"/>
          <p:cNvSpPr txBox="1">
            <a:spLocks/>
          </p:cNvSpPr>
          <p:nvPr/>
        </p:nvSpPr>
        <p:spPr>
          <a:xfrm>
            <a:off x="256200" y="4437112"/>
            <a:ext cx="8640960" cy="108256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kumimoji="1" sz="28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ja-JP" sz="2400" dirty="0"/>
              <a:t>Y</a:t>
            </a:r>
            <a:r>
              <a:rPr lang="en-US" altLang="ja-JP" sz="2400" dirty="0" smtClean="0"/>
              <a:t> : </a:t>
            </a:r>
            <a:r>
              <a:rPr lang="ja-JP" altLang="en-US" sz="2400" dirty="0" smtClean="0"/>
              <a:t>うーん、豆腐は僕も</a:t>
            </a:r>
            <a:r>
              <a:rPr lang="en-US" altLang="ja-JP" sz="2400" dirty="0" smtClean="0"/>
              <a:t>…</a:t>
            </a:r>
            <a:r>
              <a:rPr lang="ja-JP" altLang="en-US" sz="2400" dirty="0" err="1" smtClean="0"/>
              <a:t>。</a:t>
            </a:r>
            <a:r>
              <a:rPr lang="en-US" altLang="ja-JP" sz="2400" dirty="0" smtClean="0"/>
              <a:t>…</a:t>
            </a:r>
            <a:r>
              <a:rPr lang="ja-JP" altLang="en-US" sz="2400" dirty="0" smtClean="0"/>
              <a:t>！</a:t>
            </a:r>
            <a:r>
              <a:rPr lang="ja-JP" altLang="en-US" sz="2400" dirty="0" smtClean="0">
                <a:solidFill>
                  <a:srgbClr val="FF0000"/>
                </a:solidFill>
              </a:rPr>
              <a:t>あっ、豆腐といえば</a:t>
            </a:r>
            <a:r>
              <a:rPr lang="ja-JP" altLang="en-US" sz="2400" dirty="0" err="1" smtClean="0">
                <a:solidFill>
                  <a:srgbClr val="FF0000"/>
                </a:solidFill>
              </a:rPr>
              <a:t>みっ</a:t>
            </a:r>
            <a:r>
              <a:rPr lang="ja-JP" altLang="en-US" sz="2400" dirty="0" smtClean="0">
                <a:solidFill>
                  <a:srgbClr val="FF0000"/>
                </a:solidFill>
              </a:rPr>
              <a:t>くんだよ。</a:t>
            </a:r>
            <a:r>
              <a:rPr lang="ja-JP" altLang="en-US" sz="2400" dirty="0" smtClean="0"/>
              <a:t>みっく</a:t>
            </a:r>
            <a:r>
              <a:rPr lang="ja-JP" altLang="en-US" sz="2400" dirty="0"/>
              <a:t>ん</a:t>
            </a:r>
            <a:r>
              <a:rPr lang="ja-JP" altLang="en-US" sz="2400" dirty="0" smtClean="0"/>
              <a:t>に聞いてみなよ。良い情報をもらえるかもよ。</a:t>
            </a:r>
            <a:endParaRPr lang="en-US" altLang="ja-JP" sz="2400" dirty="0" smtClean="0">
              <a:solidFill>
                <a:srgbClr val="FF0000"/>
              </a:solidFill>
            </a:endParaRPr>
          </a:p>
        </p:txBody>
      </p:sp>
      <p:pic>
        <p:nvPicPr>
          <p:cNvPr id="2" name="図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15992" y="5506454"/>
            <a:ext cx="2111896" cy="1319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2140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Tm="20000">
        <p:dissolve/>
      </p:transition>
    </mc:Choice>
    <mc:Fallback xmlns="">
      <p:transition spd="slow" advTm="2000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7" grpId="0"/>
      <p:bldP spid="8" grpId="0"/>
      <p:bldP spid="11" grpId="0"/>
      <p:bldP spid="1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タイトル 1"/>
          <p:cNvSpPr txBox="1">
            <a:spLocks/>
          </p:cNvSpPr>
          <p:nvPr/>
        </p:nvSpPr>
        <p:spPr>
          <a:xfrm>
            <a:off x="251520" y="188640"/>
            <a:ext cx="8640960" cy="7200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kumimoji="1" sz="28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 dirty="0" smtClean="0"/>
              <a:t>★赤字の部分だけ見て、直接英語に直してしまうと</a:t>
            </a:r>
            <a:r>
              <a:rPr lang="en-US" altLang="ja-JP" dirty="0" smtClean="0"/>
              <a:t>…</a:t>
            </a:r>
            <a:endParaRPr lang="ja-JP" altLang="en-US" dirty="0"/>
          </a:p>
        </p:txBody>
      </p:sp>
      <p:sp>
        <p:nvSpPr>
          <p:cNvPr id="9" name="タイトル 1"/>
          <p:cNvSpPr txBox="1">
            <a:spLocks/>
          </p:cNvSpPr>
          <p:nvPr/>
        </p:nvSpPr>
        <p:spPr>
          <a:xfrm>
            <a:off x="234103" y="1023161"/>
            <a:ext cx="3473801" cy="5336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kumimoji="1" sz="28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altLang="ja-JP" dirty="0" smtClean="0"/>
          </a:p>
        </p:txBody>
      </p:sp>
      <p:sp>
        <p:nvSpPr>
          <p:cNvPr id="12" name="タイトル 1"/>
          <p:cNvSpPr txBox="1">
            <a:spLocks/>
          </p:cNvSpPr>
          <p:nvPr/>
        </p:nvSpPr>
        <p:spPr>
          <a:xfrm>
            <a:off x="234103" y="908720"/>
            <a:ext cx="8640960" cy="108256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kumimoji="1" sz="28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ja-JP" sz="2400" dirty="0"/>
              <a:t>Y</a:t>
            </a:r>
            <a:r>
              <a:rPr lang="en-US" altLang="ja-JP" sz="2400" dirty="0" smtClean="0"/>
              <a:t> : </a:t>
            </a:r>
            <a:r>
              <a:rPr lang="ja-JP" altLang="en-US" sz="2400" dirty="0" smtClean="0">
                <a:solidFill>
                  <a:srgbClr val="FF0000"/>
                </a:solidFill>
              </a:rPr>
              <a:t>あっ、豆腐といえば</a:t>
            </a:r>
            <a:r>
              <a:rPr lang="ja-JP" altLang="en-US" sz="2400" dirty="0" err="1" smtClean="0">
                <a:solidFill>
                  <a:srgbClr val="FF0000"/>
                </a:solidFill>
              </a:rPr>
              <a:t>みっ</a:t>
            </a:r>
            <a:r>
              <a:rPr lang="ja-JP" altLang="en-US" sz="2400" dirty="0" smtClean="0">
                <a:solidFill>
                  <a:srgbClr val="FF0000"/>
                </a:solidFill>
              </a:rPr>
              <a:t>く</a:t>
            </a:r>
            <a:r>
              <a:rPr lang="ja-JP" altLang="en-US" sz="2400" dirty="0">
                <a:solidFill>
                  <a:srgbClr val="FF0000"/>
                </a:solidFill>
              </a:rPr>
              <a:t>ん</a:t>
            </a:r>
            <a:r>
              <a:rPr lang="ja-JP" altLang="en-US" sz="2400" dirty="0" smtClean="0">
                <a:solidFill>
                  <a:srgbClr val="FF0000"/>
                </a:solidFill>
              </a:rPr>
              <a:t>だよ。</a:t>
            </a:r>
            <a:endParaRPr lang="en-US" altLang="ja-JP" sz="2400" dirty="0" smtClean="0">
              <a:solidFill>
                <a:srgbClr val="FF0000"/>
              </a:solidFill>
            </a:endParaRPr>
          </a:p>
        </p:txBody>
      </p:sp>
      <p:pic>
        <p:nvPicPr>
          <p:cNvPr id="2" name="図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15992" y="5506454"/>
            <a:ext cx="2111896" cy="1319935"/>
          </a:xfrm>
          <a:prstGeom prst="rect">
            <a:avLst/>
          </a:prstGeom>
        </p:spPr>
      </p:pic>
      <p:sp>
        <p:nvSpPr>
          <p:cNvPr id="13" name="タイトル 1"/>
          <p:cNvSpPr txBox="1">
            <a:spLocks/>
          </p:cNvSpPr>
          <p:nvPr/>
        </p:nvSpPr>
        <p:spPr>
          <a:xfrm>
            <a:off x="237354" y="1932665"/>
            <a:ext cx="8640960" cy="108256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kumimoji="1" sz="28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 sz="2400" dirty="0" smtClean="0"/>
              <a:t>⇒　</a:t>
            </a:r>
            <a:r>
              <a:rPr lang="en-US" altLang="ja-JP" sz="3200" cap="none" dirty="0" smtClean="0"/>
              <a:t>Oh</a:t>
            </a:r>
            <a:r>
              <a:rPr lang="en-US" altLang="ja-JP" sz="3200" dirty="0" smtClean="0"/>
              <a:t>, </a:t>
            </a:r>
            <a:r>
              <a:rPr lang="en-US" altLang="ja-JP" sz="3200" cap="none" dirty="0" err="1" smtClean="0"/>
              <a:t>Tohu</a:t>
            </a:r>
            <a:r>
              <a:rPr lang="en-US" altLang="ja-JP" sz="3200" cap="none" dirty="0" smtClean="0"/>
              <a:t> is </a:t>
            </a:r>
            <a:r>
              <a:rPr lang="en-US" altLang="ja-JP" sz="3200" cap="none" dirty="0" err="1" smtClean="0"/>
              <a:t>Mikkun</a:t>
            </a:r>
            <a:r>
              <a:rPr lang="en-US" altLang="ja-JP" sz="3200" cap="none" dirty="0" smtClean="0"/>
              <a:t>.</a:t>
            </a:r>
            <a:endParaRPr lang="en-US" altLang="ja-JP" sz="2400" dirty="0" smtClean="0">
              <a:solidFill>
                <a:srgbClr val="FF0000"/>
              </a:solidFill>
            </a:endParaRPr>
          </a:p>
        </p:txBody>
      </p:sp>
      <p:pic>
        <p:nvPicPr>
          <p:cNvPr id="4" name="図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546605">
            <a:off x="5640424" y="1573429"/>
            <a:ext cx="2856327" cy="2856327"/>
          </a:xfrm>
          <a:prstGeom prst="rect">
            <a:avLst/>
          </a:prstGeom>
        </p:spPr>
      </p:pic>
      <p:sp>
        <p:nvSpPr>
          <p:cNvPr id="14" name="タイトル 1"/>
          <p:cNvSpPr txBox="1">
            <a:spLocks/>
          </p:cNvSpPr>
          <p:nvPr/>
        </p:nvSpPr>
        <p:spPr>
          <a:xfrm>
            <a:off x="274922" y="3793226"/>
            <a:ext cx="5326770" cy="113870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kumimoji="1" sz="28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 sz="3600" dirty="0"/>
              <a:t>豆腐</a:t>
            </a:r>
            <a:r>
              <a:rPr lang="ja-JP" altLang="en-US" sz="3600" dirty="0" smtClean="0"/>
              <a:t>といえば</a:t>
            </a:r>
            <a:r>
              <a:rPr lang="en-US" altLang="ja-JP" sz="3600" dirty="0" smtClean="0"/>
              <a:t>…</a:t>
            </a:r>
            <a:r>
              <a:rPr lang="ja-JP" altLang="en-US" sz="3600" dirty="0" smtClean="0"/>
              <a:t>？？</a:t>
            </a:r>
            <a:endParaRPr lang="en-US" altLang="ja-JP" sz="3600" dirty="0" smtClean="0">
              <a:solidFill>
                <a:srgbClr val="FF0000"/>
              </a:solidFill>
            </a:endParaRPr>
          </a:p>
        </p:txBody>
      </p:sp>
      <p:sp>
        <p:nvSpPr>
          <p:cNvPr id="15" name="タイトル 1"/>
          <p:cNvSpPr txBox="1">
            <a:spLocks/>
          </p:cNvSpPr>
          <p:nvPr/>
        </p:nvSpPr>
        <p:spPr>
          <a:xfrm>
            <a:off x="274922" y="2892253"/>
            <a:ext cx="5326770" cy="113870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kumimoji="1" sz="28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 sz="3600" dirty="0"/>
              <a:t>何</a:t>
            </a:r>
            <a:r>
              <a:rPr lang="ja-JP" altLang="en-US" sz="3600" dirty="0" smtClean="0"/>
              <a:t>かおかしいぞ</a:t>
            </a:r>
            <a:r>
              <a:rPr lang="en-US" altLang="ja-JP" sz="3600" dirty="0" smtClean="0"/>
              <a:t>…</a:t>
            </a:r>
            <a:r>
              <a:rPr lang="ja-JP" altLang="en-US" sz="3600" dirty="0" smtClean="0"/>
              <a:t>？？</a:t>
            </a:r>
            <a:endParaRPr lang="en-US" altLang="ja-JP" sz="3600" dirty="0" smtClean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09505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Tm="20000">
        <p:dissolve/>
      </p:transition>
    </mc:Choice>
    <mc:Fallback xmlns="">
      <p:transition spd="slow" advTm="2000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2" grpId="0"/>
      <p:bldP spid="13" grpId="0"/>
      <p:bldP spid="14" grpId="0"/>
      <p:bldP spid="1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タイトル 1"/>
          <p:cNvSpPr txBox="1">
            <a:spLocks/>
          </p:cNvSpPr>
          <p:nvPr/>
        </p:nvSpPr>
        <p:spPr>
          <a:xfrm>
            <a:off x="251520" y="188640"/>
            <a:ext cx="8892480" cy="7200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kumimoji="1" sz="28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 dirty="0" smtClean="0"/>
              <a:t>★日本語が言い表している内容を正しくつかむこと！</a:t>
            </a:r>
            <a:endParaRPr lang="ja-JP" altLang="en-US" dirty="0"/>
          </a:p>
        </p:txBody>
      </p:sp>
      <p:sp>
        <p:nvSpPr>
          <p:cNvPr id="9" name="タイトル 1"/>
          <p:cNvSpPr txBox="1">
            <a:spLocks/>
          </p:cNvSpPr>
          <p:nvPr/>
        </p:nvSpPr>
        <p:spPr>
          <a:xfrm>
            <a:off x="234103" y="1023161"/>
            <a:ext cx="3473801" cy="5336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kumimoji="1" sz="28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altLang="ja-JP" dirty="0" smtClean="0"/>
          </a:p>
        </p:txBody>
      </p:sp>
      <p:sp>
        <p:nvSpPr>
          <p:cNvPr id="12" name="タイトル 1"/>
          <p:cNvSpPr txBox="1">
            <a:spLocks/>
          </p:cNvSpPr>
          <p:nvPr/>
        </p:nvSpPr>
        <p:spPr>
          <a:xfrm>
            <a:off x="234103" y="908720"/>
            <a:ext cx="8640960" cy="37587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kumimoji="1" sz="28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ja-JP" sz="2400" dirty="0"/>
              <a:t>Y</a:t>
            </a:r>
            <a:r>
              <a:rPr lang="en-US" altLang="ja-JP" sz="2400" dirty="0" smtClean="0"/>
              <a:t> : </a:t>
            </a:r>
            <a:r>
              <a:rPr lang="ja-JP" altLang="en-US" sz="2400" dirty="0" smtClean="0">
                <a:solidFill>
                  <a:srgbClr val="FF0000"/>
                </a:solidFill>
              </a:rPr>
              <a:t>あっ、豆腐といえば</a:t>
            </a:r>
            <a:r>
              <a:rPr lang="ja-JP" altLang="en-US" sz="2400" dirty="0" err="1" smtClean="0">
                <a:solidFill>
                  <a:srgbClr val="FF0000"/>
                </a:solidFill>
              </a:rPr>
              <a:t>みっ</a:t>
            </a:r>
            <a:r>
              <a:rPr lang="ja-JP" altLang="en-US" sz="2400" dirty="0" smtClean="0">
                <a:solidFill>
                  <a:srgbClr val="FF0000"/>
                </a:solidFill>
              </a:rPr>
              <a:t>く</a:t>
            </a:r>
            <a:r>
              <a:rPr lang="ja-JP" altLang="en-US" sz="2400" dirty="0">
                <a:solidFill>
                  <a:srgbClr val="FF0000"/>
                </a:solidFill>
              </a:rPr>
              <a:t>ん</a:t>
            </a:r>
            <a:r>
              <a:rPr lang="ja-JP" altLang="en-US" sz="2400" dirty="0" smtClean="0">
                <a:solidFill>
                  <a:srgbClr val="FF0000"/>
                </a:solidFill>
              </a:rPr>
              <a:t>だよ。</a:t>
            </a:r>
            <a:endParaRPr lang="en-US" altLang="ja-JP" sz="2400" dirty="0" smtClean="0">
              <a:solidFill>
                <a:srgbClr val="FF0000"/>
              </a:solidFill>
            </a:endParaRPr>
          </a:p>
        </p:txBody>
      </p:sp>
      <p:pic>
        <p:nvPicPr>
          <p:cNvPr id="2" name="図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15992" y="5506454"/>
            <a:ext cx="2111896" cy="1319935"/>
          </a:xfrm>
          <a:prstGeom prst="rect">
            <a:avLst/>
          </a:prstGeom>
        </p:spPr>
      </p:pic>
      <p:sp>
        <p:nvSpPr>
          <p:cNvPr id="13" name="タイトル 1"/>
          <p:cNvSpPr txBox="1">
            <a:spLocks/>
          </p:cNvSpPr>
          <p:nvPr/>
        </p:nvSpPr>
        <p:spPr>
          <a:xfrm>
            <a:off x="191731" y="1304385"/>
            <a:ext cx="8640960" cy="52510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kumimoji="1" sz="28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 sz="2400" dirty="0" smtClean="0"/>
              <a:t>⇒</a:t>
            </a:r>
            <a:r>
              <a:rPr lang="ja-JP" altLang="en-US" sz="2400" dirty="0"/>
              <a:t>　</a:t>
            </a:r>
            <a:r>
              <a:rPr lang="ja-JP" altLang="en-US" sz="2400" dirty="0" smtClean="0"/>
              <a:t>会話文の流れを踏まえて、</a:t>
            </a:r>
            <a:r>
              <a:rPr lang="en-US" altLang="ja-JP" sz="2400" dirty="0" smtClean="0"/>
              <a:t>Y</a:t>
            </a:r>
            <a:r>
              <a:rPr lang="ja-JP" altLang="en-US" sz="2400" dirty="0" err="1" smtClean="0"/>
              <a:t>さんは</a:t>
            </a:r>
            <a:r>
              <a:rPr lang="ja-JP" altLang="en-US" sz="2400" dirty="0" smtClean="0"/>
              <a:t>何を伝えたいのか</a:t>
            </a:r>
            <a:r>
              <a:rPr lang="en-US" altLang="ja-JP" sz="2400" dirty="0" smtClean="0"/>
              <a:t>…</a:t>
            </a:r>
            <a:r>
              <a:rPr lang="ja-JP" altLang="en-US" sz="2400" dirty="0" smtClean="0"/>
              <a:t>？</a:t>
            </a:r>
            <a:endParaRPr lang="en-US" altLang="ja-JP" sz="2400" dirty="0" smtClean="0">
              <a:solidFill>
                <a:srgbClr val="FF0000"/>
              </a:solidFill>
            </a:endParaRPr>
          </a:p>
        </p:txBody>
      </p:sp>
      <p:sp>
        <p:nvSpPr>
          <p:cNvPr id="14" name="タイトル 1"/>
          <p:cNvSpPr txBox="1">
            <a:spLocks/>
          </p:cNvSpPr>
          <p:nvPr/>
        </p:nvSpPr>
        <p:spPr>
          <a:xfrm>
            <a:off x="283889" y="3288387"/>
            <a:ext cx="8329526" cy="17514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kumimoji="1" sz="28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ja-JP" dirty="0" smtClean="0"/>
              <a:t>N</a:t>
            </a:r>
            <a:r>
              <a:rPr lang="ja-JP" altLang="en-US" dirty="0" smtClean="0"/>
              <a:t>君のセリフを踏まえて、</a:t>
            </a:r>
            <a:r>
              <a:rPr lang="en-US" altLang="ja-JP" dirty="0" smtClean="0"/>
              <a:t>Y</a:t>
            </a:r>
            <a:r>
              <a:rPr lang="ja-JP" altLang="en-US" dirty="0" smtClean="0"/>
              <a:t>さんは「（豆腐について悩んでいるなら）</a:t>
            </a:r>
            <a:r>
              <a:rPr lang="ja-JP" altLang="en-US" dirty="0" err="1" smtClean="0"/>
              <a:t>みっくんが</a:t>
            </a:r>
            <a:r>
              <a:rPr lang="ja-JP" altLang="en-US" dirty="0" smtClean="0"/>
              <a:t>豆腐に詳しいから聞いてごらんよ、という意図で発言しています。</a:t>
            </a:r>
            <a:endParaRPr lang="en-US" altLang="ja-JP" dirty="0" smtClean="0"/>
          </a:p>
        </p:txBody>
      </p:sp>
      <p:sp>
        <p:nvSpPr>
          <p:cNvPr id="15" name="タイトル 1"/>
          <p:cNvSpPr txBox="1">
            <a:spLocks/>
          </p:cNvSpPr>
          <p:nvPr/>
        </p:nvSpPr>
        <p:spPr>
          <a:xfrm>
            <a:off x="251520" y="1888410"/>
            <a:ext cx="8113502" cy="113870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kumimoji="1" sz="28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 sz="3600" dirty="0" smtClean="0">
                <a:solidFill>
                  <a:srgbClr val="FF0000"/>
                </a:solidFill>
              </a:rPr>
              <a:t>⇒　</a:t>
            </a:r>
            <a:r>
              <a:rPr lang="ja-JP" altLang="en-US" sz="3600" dirty="0" err="1" smtClean="0">
                <a:solidFill>
                  <a:srgbClr val="FF0000"/>
                </a:solidFill>
              </a:rPr>
              <a:t>みっくんは</a:t>
            </a:r>
            <a:r>
              <a:rPr lang="ja-JP" altLang="en-US" sz="3600" dirty="0" smtClean="0">
                <a:solidFill>
                  <a:srgbClr val="FF0000"/>
                </a:solidFill>
              </a:rPr>
              <a:t>豆腐のことをよく知っているよ。</a:t>
            </a:r>
            <a:endParaRPr lang="en-US" altLang="ja-JP" sz="3600" dirty="0" smtClean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8832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Tm="20000">
        <p:dissolve/>
      </p:transition>
    </mc:Choice>
    <mc:Fallback xmlns="">
      <p:transition spd="slow" advTm="2000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2" grpId="0"/>
      <p:bldP spid="13" grpId="0"/>
      <p:bldP spid="14" grpId="0"/>
      <p:bldP spid="1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タイトル 1"/>
          <p:cNvSpPr txBox="1">
            <a:spLocks/>
          </p:cNvSpPr>
          <p:nvPr/>
        </p:nvSpPr>
        <p:spPr>
          <a:xfrm>
            <a:off x="251520" y="188640"/>
            <a:ext cx="8892480" cy="7200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kumimoji="1" sz="28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 dirty="0" smtClean="0"/>
              <a:t>★実際に英語に直してみましょう</a:t>
            </a:r>
            <a:endParaRPr lang="ja-JP" altLang="en-US" dirty="0"/>
          </a:p>
        </p:txBody>
      </p:sp>
      <p:sp>
        <p:nvSpPr>
          <p:cNvPr id="9" name="タイトル 1"/>
          <p:cNvSpPr txBox="1">
            <a:spLocks/>
          </p:cNvSpPr>
          <p:nvPr/>
        </p:nvSpPr>
        <p:spPr>
          <a:xfrm>
            <a:off x="234103" y="1023161"/>
            <a:ext cx="3473801" cy="5336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kumimoji="1" sz="28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altLang="ja-JP" dirty="0" smtClean="0"/>
          </a:p>
        </p:txBody>
      </p:sp>
      <p:pic>
        <p:nvPicPr>
          <p:cNvPr id="2" name="図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15992" y="5506454"/>
            <a:ext cx="2111896" cy="1319935"/>
          </a:xfrm>
          <a:prstGeom prst="rect">
            <a:avLst/>
          </a:prstGeom>
        </p:spPr>
      </p:pic>
      <p:sp>
        <p:nvSpPr>
          <p:cNvPr id="14" name="タイトル 1"/>
          <p:cNvSpPr txBox="1">
            <a:spLocks/>
          </p:cNvSpPr>
          <p:nvPr/>
        </p:nvSpPr>
        <p:spPr>
          <a:xfrm>
            <a:off x="251520" y="1916832"/>
            <a:ext cx="8329526" cy="78577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kumimoji="1" sz="28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ja-JP" cap="none" dirty="0" err="1" smtClean="0"/>
              <a:t>Mikkun</a:t>
            </a:r>
            <a:r>
              <a:rPr lang="en-US" altLang="ja-JP" cap="none" dirty="0" smtClean="0"/>
              <a:t> knows </a:t>
            </a:r>
            <a:r>
              <a:rPr lang="en-US" altLang="ja-JP" cap="none" dirty="0" smtClean="0"/>
              <a:t>tofu </a:t>
            </a:r>
            <a:r>
              <a:rPr lang="en-US" altLang="ja-JP" cap="none" dirty="0" smtClean="0"/>
              <a:t>very well.</a:t>
            </a:r>
          </a:p>
        </p:txBody>
      </p:sp>
      <p:sp>
        <p:nvSpPr>
          <p:cNvPr id="15" name="タイトル 1"/>
          <p:cNvSpPr txBox="1">
            <a:spLocks/>
          </p:cNvSpPr>
          <p:nvPr/>
        </p:nvSpPr>
        <p:spPr>
          <a:xfrm>
            <a:off x="251520" y="959845"/>
            <a:ext cx="8113502" cy="740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kumimoji="1" sz="28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 sz="3200" dirty="0" err="1" smtClean="0"/>
              <a:t>みっくんは</a:t>
            </a:r>
            <a:r>
              <a:rPr lang="ja-JP" altLang="en-US" sz="3200" dirty="0" smtClean="0"/>
              <a:t>豆腐のことをよく知っているよ。</a:t>
            </a:r>
            <a:endParaRPr lang="en-US" altLang="ja-JP" sz="3200" dirty="0" smtClean="0"/>
          </a:p>
        </p:txBody>
      </p:sp>
      <p:sp>
        <p:nvSpPr>
          <p:cNvPr id="10" name="タイトル 1"/>
          <p:cNvSpPr txBox="1">
            <a:spLocks/>
          </p:cNvSpPr>
          <p:nvPr/>
        </p:nvSpPr>
        <p:spPr>
          <a:xfrm>
            <a:off x="235408" y="2781850"/>
            <a:ext cx="8892480" cy="78577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kumimoji="1" sz="28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 cap="none" dirty="0" smtClean="0"/>
              <a:t>かなりシンプルな英文が出来上がりましたね</a:t>
            </a:r>
            <a:r>
              <a:rPr lang="en-US" altLang="ja-JP" cap="none" dirty="0" smtClean="0"/>
              <a:t>(*´ω</a:t>
            </a:r>
            <a:r>
              <a:rPr lang="ja-JP" altLang="en-US" cap="none" dirty="0" smtClean="0"/>
              <a:t>｀</a:t>
            </a:r>
            <a:r>
              <a:rPr lang="en-US" altLang="ja-JP" cap="none" dirty="0" smtClean="0"/>
              <a:t>)</a:t>
            </a:r>
          </a:p>
        </p:txBody>
      </p:sp>
      <p:sp>
        <p:nvSpPr>
          <p:cNvPr id="8" name="タイトル 1"/>
          <p:cNvSpPr txBox="1">
            <a:spLocks/>
          </p:cNvSpPr>
          <p:nvPr/>
        </p:nvSpPr>
        <p:spPr>
          <a:xfrm>
            <a:off x="251520" y="3710716"/>
            <a:ext cx="8892480" cy="78577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kumimoji="1" sz="28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 cap="none" dirty="0" smtClean="0"/>
              <a:t>他の言い換えもできますが、できるだけ簡単に</a:t>
            </a:r>
            <a:r>
              <a:rPr lang="en-US" altLang="ja-JP" cap="none" dirty="0" smtClean="0"/>
              <a:t>…</a:t>
            </a:r>
            <a:r>
              <a:rPr lang="ja-JP" altLang="en-US" cap="none" dirty="0" smtClean="0"/>
              <a:t>！</a:t>
            </a:r>
            <a:endParaRPr lang="en-US" altLang="ja-JP" cap="none" dirty="0" smtClean="0"/>
          </a:p>
        </p:txBody>
      </p:sp>
    </p:spTree>
    <p:extLst>
      <p:ext uri="{BB962C8B-B14F-4D97-AF65-F5344CB8AC3E}">
        <p14:creationId xmlns:p14="http://schemas.microsoft.com/office/powerpoint/2010/main" val="19289825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Tm="20000">
        <p:dissolve/>
      </p:transition>
    </mc:Choice>
    <mc:Fallback xmlns="">
      <p:transition spd="slow" advTm="2000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4" grpId="0"/>
      <p:bldP spid="15" grpId="0"/>
      <p:bldP spid="10" grpId="0"/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タイトル 1"/>
          <p:cNvSpPr txBox="1">
            <a:spLocks/>
          </p:cNvSpPr>
          <p:nvPr/>
        </p:nvSpPr>
        <p:spPr>
          <a:xfrm>
            <a:off x="251520" y="188640"/>
            <a:ext cx="8640960" cy="7200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kumimoji="1" sz="28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ja-JP" altLang="en-US" dirty="0" smtClean="0"/>
              <a:t>英作文をする時は、</a:t>
            </a:r>
            <a:r>
              <a:rPr lang="ja-JP" altLang="en-US" dirty="0" smtClean="0">
                <a:solidFill>
                  <a:srgbClr val="FF0000"/>
                </a:solidFill>
              </a:rPr>
              <a:t>日本文の分析</a:t>
            </a:r>
            <a:r>
              <a:rPr lang="ja-JP" altLang="en-US" dirty="0" smtClean="0"/>
              <a:t>を丁寧にしよう。</a:t>
            </a:r>
            <a:endParaRPr lang="ja-JP" altLang="en-US" dirty="0"/>
          </a:p>
        </p:txBody>
      </p:sp>
      <p:sp>
        <p:nvSpPr>
          <p:cNvPr id="9" name="タイトル 1"/>
          <p:cNvSpPr txBox="1">
            <a:spLocks/>
          </p:cNvSpPr>
          <p:nvPr/>
        </p:nvSpPr>
        <p:spPr>
          <a:xfrm>
            <a:off x="124404" y="1355858"/>
            <a:ext cx="9019596" cy="111785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kumimoji="1" sz="28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ja-JP" dirty="0"/>
              <a:t> </a:t>
            </a:r>
            <a:r>
              <a:rPr lang="ja-JP" altLang="en-US" dirty="0" smtClean="0"/>
              <a:t>文字のまま英語に直すのではなく、</a:t>
            </a:r>
            <a:r>
              <a:rPr lang="ja-JP" altLang="en-US" dirty="0" smtClean="0">
                <a:solidFill>
                  <a:srgbClr val="FF0000"/>
                </a:solidFill>
              </a:rPr>
              <a:t>わかりやすい日本語に直そう</a:t>
            </a:r>
            <a:r>
              <a:rPr lang="ja-JP" altLang="en-US" dirty="0" smtClean="0"/>
              <a:t>。</a:t>
            </a:r>
            <a:r>
              <a:rPr lang="en-US" altLang="ja-JP" dirty="0" smtClean="0"/>
              <a:t>(</a:t>
            </a:r>
            <a:r>
              <a:rPr lang="ja-JP" alt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日本語の内容を正しく理解する必要有</a:t>
            </a:r>
            <a:r>
              <a:rPr lang="ja-JP" altLang="en-US" dirty="0" smtClean="0"/>
              <a:t>。</a:t>
            </a:r>
            <a:r>
              <a:rPr lang="en-US" altLang="ja-JP" dirty="0" smtClean="0"/>
              <a:t>)</a:t>
            </a:r>
          </a:p>
        </p:txBody>
      </p:sp>
      <p:sp>
        <p:nvSpPr>
          <p:cNvPr id="10" name="タイトル 1"/>
          <p:cNvSpPr txBox="1">
            <a:spLocks/>
          </p:cNvSpPr>
          <p:nvPr/>
        </p:nvSpPr>
        <p:spPr>
          <a:xfrm>
            <a:off x="251520" y="2473716"/>
            <a:ext cx="8640960" cy="126656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kumimoji="1" sz="28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n-US" altLang="ja-JP" dirty="0" smtClean="0"/>
          </a:p>
        </p:txBody>
      </p:sp>
      <p:sp>
        <p:nvSpPr>
          <p:cNvPr id="8" name="タイトル 1"/>
          <p:cNvSpPr txBox="1">
            <a:spLocks/>
          </p:cNvSpPr>
          <p:nvPr/>
        </p:nvSpPr>
        <p:spPr>
          <a:xfrm>
            <a:off x="124403" y="2920854"/>
            <a:ext cx="8768077" cy="108343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kumimoji="1" sz="28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ja-JP" altLang="en-US" dirty="0">
                <a:solidFill>
                  <a:srgbClr val="FF0000"/>
                </a:solidFill>
              </a:rPr>
              <a:t>元々</a:t>
            </a:r>
            <a:r>
              <a:rPr lang="ja-JP" altLang="en-US" dirty="0" smtClean="0">
                <a:solidFill>
                  <a:srgbClr val="FF0000"/>
                </a:solidFill>
              </a:rPr>
              <a:t>の</a:t>
            </a:r>
            <a:r>
              <a:rPr lang="ja-JP" altLang="en-US" dirty="0">
                <a:solidFill>
                  <a:srgbClr val="FF0000"/>
                </a:solidFill>
              </a:rPr>
              <a:t>意味</a:t>
            </a:r>
            <a:r>
              <a:rPr lang="ja-JP" altLang="en-US" dirty="0" smtClean="0">
                <a:solidFill>
                  <a:srgbClr val="FF0000"/>
                </a:solidFill>
              </a:rPr>
              <a:t>を損なわないように、分かりやすい日本語に直す</a:t>
            </a:r>
            <a:r>
              <a:rPr lang="ja-JP" altLang="en-US" dirty="0" smtClean="0"/>
              <a:t>ためには、</a:t>
            </a:r>
            <a:r>
              <a:rPr lang="ja-JP" altLang="en-US" dirty="0" smtClean="0">
                <a:solidFill>
                  <a:srgbClr val="FF0000"/>
                </a:solidFill>
              </a:rPr>
              <a:t>国語の力</a:t>
            </a:r>
            <a:r>
              <a:rPr lang="ja-JP" altLang="en-US" dirty="0" smtClean="0"/>
              <a:t>が不可欠</a:t>
            </a:r>
            <a:r>
              <a:rPr lang="ja-JP" altLang="en-US" dirty="0"/>
              <a:t>！</a:t>
            </a:r>
            <a:endParaRPr lang="en-US" altLang="ja-JP" dirty="0" smtClean="0"/>
          </a:p>
        </p:txBody>
      </p:sp>
    </p:spTree>
    <p:extLst>
      <p:ext uri="{BB962C8B-B14F-4D97-AF65-F5344CB8AC3E}">
        <p14:creationId xmlns:p14="http://schemas.microsoft.com/office/powerpoint/2010/main" val="3838695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20000">
        <p:blinds dir="vert"/>
      </p:transition>
    </mc:Choice>
    <mc:Fallback xmlns="">
      <p:transition spd="slow" advTm="20000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タイトル 1"/>
          <p:cNvSpPr txBox="1">
            <a:spLocks/>
          </p:cNvSpPr>
          <p:nvPr/>
        </p:nvSpPr>
        <p:spPr>
          <a:xfrm>
            <a:off x="251520" y="188640"/>
            <a:ext cx="8640960" cy="7200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kumimoji="1" sz="28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ja-JP" altLang="en-US" dirty="0" smtClean="0"/>
              <a:t>次回</a:t>
            </a:r>
            <a:endParaRPr lang="ja-JP" altLang="en-US" dirty="0"/>
          </a:p>
        </p:txBody>
      </p:sp>
      <p:sp>
        <p:nvSpPr>
          <p:cNvPr id="9" name="タイトル 1"/>
          <p:cNvSpPr txBox="1">
            <a:spLocks/>
          </p:cNvSpPr>
          <p:nvPr/>
        </p:nvSpPr>
        <p:spPr>
          <a:xfrm>
            <a:off x="234103" y="930672"/>
            <a:ext cx="8909897" cy="115212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kumimoji="1" sz="28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ja-JP" altLang="en-US" dirty="0" smtClean="0"/>
              <a:t>和文</a:t>
            </a:r>
            <a:r>
              <a:rPr lang="ja-JP" altLang="en-US" dirty="0"/>
              <a:t>和訳</a:t>
            </a:r>
            <a:r>
              <a:rPr lang="ja-JP" altLang="en-US" dirty="0" smtClean="0"/>
              <a:t>の</a:t>
            </a:r>
            <a:r>
              <a:rPr lang="ja-JP" altLang="en-US" dirty="0"/>
              <a:t>練習</a:t>
            </a:r>
            <a:r>
              <a:rPr lang="ja-JP" altLang="en-US" dirty="0" smtClean="0"/>
              <a:t>を通して、隠された情報を補ったり、言い換えをしたりして、英作文にチャレンジしよう。</a:t>
            </a:r>
            <a:endParaRPr lang="en-US" altLang="ja-JP" dirty="0" smtClean="0"/>
          </a:p>
        </p:txBody>
      </p:sp>
      <p:pic>
        <p:nvPicPr>
          <p:cNvPr id="4" name="図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1211" y="2145294"/>
            <a:ext cx="2857500" cy="2857500"/>
          </a:xfrm>
          <a:prstGeom prst="rect">
            <a:avLst/>
          </a:prstGeom>
        </p:spPr>
      </p:pic>
      <p:sp>
        <p:nvSpPr>
          <p:cNvPr id="11" name="タイトル 1"/>
          <p:cNvSpPr txBox="1">
            <a:spLocks/>
          </p:cNvSpPr>
          <p:nvPr/>
        </p:nvSpPr>
        <p:spPr>
          <a:xfrm>
            <a:off x="266472" y="2185837"/>
            <a:ext cx="5961712" cy="2879451"/>
          </a:xfrm>
          <a:prstGeom prst="rect">
            <a:avLst/>
          </a:prstGeom>
          <a:ln w="57150">
            <a:solidFill>
              <a:srgbClr val="FF0000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kumimoji="1" sz="28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 dirty="0" smtClean="0">
                <a:solidFill>
                  <a:srgbClr val="00B0F0"/>
                </a:solidFill>
              </a:rPr>
              <a:t>ちなみに、前回の最後の言葉の意味</a:t>
            </a:r>
            <a:endParaRPr lang="en-US" altLang="ja-JP" dirty="0" smtClean="0">
              <a:solidFill>
                <a:srgbClr val="00B0F0"/>
              </a:solidFill>
            </a:endParaRPr>
          </a:p>
          <a:p>
            <a:endParaRPr lang="en-US" altLang="ja-JP" dirty="0" smtClean="0">
              <a:solidFill>
                <a:srgbClr val="00B0F0"/>
              </a:solidFill>
            </a:endParaRPr>
          </a:p>
          <a:p>
            <a:r>
              <a:rPr lang="ja-JP" altLang="en-US" dirty="0" smtClean="0">
                <a:solidFill>
                  <a:srgbClr val="00B0F0"/>
                </a:solidFill>
              </a:rPr>
              <a:t>「閑古鳥が鳴く」</a:t>
            </a:r>
            <a:endParaRPr lang="en-US" altLang="ja-JP" dirty="0" smtClean="0">
              <a:solidFill>
                <a:srgbClr val="00B0F0"/>
              </a:solidFill>
            </a:endParaRPr>
          </a:p>
          <a:p>
            <a:r>
              <a:rPr lang="ja-JP" altLang="en-US" dirty="0" smtClean="0">
                <a:solidFill>
                  <a:srgbClr val="00B0F0"/>
                </a:solidFill>
              </a:rPr>
              <a:t>＝人が訪れず、静まり返っている</a:t>
            </a:r>
            <a:endParaRPr lang="en-US" altLang="ja-JP" dirty="0" smtClean="0">
              <a:solidFill>
                <a:srgbClr val="00B0F0"/>
              </a:solidFill>
            </a:endParaRPr>
          </a:p>
          <a:p>
            <a:r>
              <a:rPr lang="ja-JP" altLang="en-US" dirty="0">
                <a:solidFill>
                  <a:srgbClr val="00B0F0"/>
                </a:solidFill>
              </a:rPr>
              <a:t>　</a:t>
            </a:r>
            <a:r>
              <a:rPr lang="ja-JP" altLang="en-US" dirty="0" smtClean="0">
                <a:solidFill>
                  <a:srgbClr val="00B0F0"/>
                </a:solidFill>
              </a:rPr>
              <a:t>商売が流行っていない様子</a:t>
            </a:r>
            <a:endParaRPr lang="en-US" altLang="ja-JP" dirty="0" smtClean="0">
              <a:solidFill>
                <a:srgbClr val="00B0F0"/>
              </a:solidFill>
            </a:endParaRPr>
          </a:p>
          <a:p>
            <a:r>
              <a:rPr lang="ja-JP" altLang="en-US" dirty="0" smtClean="0">
                <a:solidFill>
                  <a:srgbClr val="00B0F0"/>
                </a:solidFill>
              </a:rPr>
              <a:t>「齟齬がある」＝食い違いがある</a:t>
            </a:r>
            <a:endParaRPr lang="en-US" altLang="ja-JP" dirty="0" smtClean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8163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12000">
        <p:blinds dir="vert"/>
      </p:transition>
    </mc:Choice>
    <mc:Fallback xmlns="">
      <p:transition spd="slow" advTm="12000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/>
          <p:cNvSpPr/>
          <p:nvPr/>
        </p:nvSpPr>
        <p:spPr>
          <a:xfrm>
            <a:off x="2642" y="2132856"/>
            <a:ext cx="9141358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altLang="ja-JP" sz="54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To be continued…</a:t>
            </a:r>
            <a:endParaRPr lang="en-US" altLang="ja-JP" sz="5400" b="1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sp>
        <p:nvSpPr>
          <p:cNvPr id="4" name="正方形/長方形 3"/>
          <p:cNvSpPr/>
          <p:nvPr/>
        </p:nvSpPr>
        <p:spPr>
          <a:xfrm>
            <a:off x="-180528" y="5098512"/>
            <a:ext cx="9141358" cy="113877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altLang="ja-JP" sz="3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BGM</a:t>
            </a:r>
            <a:r>
              <a:rPr lang="ja-JP" altLang="en-US" sz="3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元　</a:t>
            </a:r>
            <a:endParaRPr lang="en-US" altLang="ja-JP" sz="3600" b="1" dirty="0" smtClean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  <a:p>
            <a:pPr algn="ctr"/>
            <a:r>
              <a:rPr lang="en-US" altLang="ja-JP" sz="32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FREE BGM DOVA-SYNDROME </a:t>
            </a:r>
            <a:r>
              <a:rPr lang="en-US" altLang="ja-JP" sz="32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“</a:t>
            </a:r>
            <a:r>
              <a:rPr lang="ja-JP" altLang="en-US" sz="32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気まぐれラグ</a:t>
            </a:r>
            <a:r>
              <a:rPr lang="en-US" altLang="ja-JP" sz="32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”</a:t>
            </a:r>
            <a:endParaRPr lang="en-US" altLang="ja-JP" sz="3200" b="1" dirty="0" smtClean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30560885"/>
      </p:ext>
    </p:extLst>
  </p:cSld>
  <p:clrMapOvr>
    <a:masterClrMapping/>
  </p:clrMapOvr>
  <p:transition spd="slow" advTm="10000">
    <p:randomBar dir="vert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アングル">
  <a:themeElements>
    <a:clrScheme name="アングル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アングル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アングル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</Template>
  <TotalTime>774</TotalTime>
  <Words>403</Words>
  <Application>Microsoft Office PowerPoint</Application>
  <PresentationFormat>画面に合わせる (4:3)</PresentationFormat>
  <Paragraphs>48</Paragraphs>
  <Slides>9</Slides>
  <Notes>0</Notes>
  <HiddenSlides>0</HiddenSlides>
  <MMClips>1</MMClips>
  <ScaleCrop>false</ScaleCrop>
  <HeadingPairs>
    <vt:vector size="6" baseType="variant">
      <vt:variant>
        <vt:lpstr>使用されているフォント</vt:lpstr>
      </vt:variant>
      <vt:variant>
        <vt:i4>8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9</vt:i4>
      </vt:variant>
    </vt:vector>
  </HeadingPairs>
  <TitlesOfParts>
    <vt:vector size="18" baseType="lpstr">
      <vt:lpstr>HG創英角ｺﾞｼｯｸUB</vt:lpstr>
      <vt:lpstr>ＭＳ Ｐゴシック</vt:lpstr>
      <vt:lpstr>Arial</vt:lpstr>
      <vt:lpstr>Calibri</vt:lpstr>
      <vt:lpstr>Franklin Gothic Book</vt:lpstr>
      <vt:lpstr>Franklin Gothic Medium</vt:lpstr>
      <vt:lpstr>Tunga</vt:lpstr>
      <vt:lpstr>Wingdings</vt:lpstr>
      <vt:lpstr>アングル</vt:lpstr>
      <vt:lpstr>英作文に取り組むにあたって③ （主に実践英語選択者）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家庭科課題②への挑戦</dc:title>
  <dc:creator>KOUJI</dc:creator>
  <cp:lastModifiedBy>三串　浩司</cp:lastModifiedBy>
  <cp:revision>68</cp:revision>
  <cp:lastPrinted>2020-04-28T02:35:26Z</cp:lastPrinted>
  <dcterms:created xsi:type="dcterms:W3CDTF">2020-04-26T14:06:56Z</dcterms:created>
  <dcterms:modified xsi:type="dcterms:W3CDTF">2020-04-30T05:45:48Z</dcterms:modified>
</cp:coreProperties>
</file>