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5" r:id="rId4"/>
    <p:sldId id="276" r:id="rId5"/>
    <p:sldId id="277" r:id="rId6"/>
    <p:sldId id="278" r:id="rId7"/>
    <p:sldId id="280" r:id="rId8"/>
    <p:sldId id="279" r:id="rId9"/>
    <p:sldId id="273" r:id="rId10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2020/4/27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2020/4/27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2020/4/27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2020/4/27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2020/4/27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2020/4/27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2020/4/27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2020/4/27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2020/4/27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2020/4/27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ja-JP" altLang="en-US" smtClean="0"/>
              <a:t>アイコンをクリックして図を追加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2020/4/27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2020/4/27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kumimoji="1"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kumimoji="1"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 rot="19140000">
            <a:off x="774476" y="1822395"/>
            <a:ext cx="6002585" cy="1204306"/>
          </a:xfrm>
        </p:spPr>
        <p:txBody>
          <a:bodyPr/>
          <a:lstStyle/>
          <a:p>
            <a:pPr algn="ctr"/>
            <a:r>
              <a:rPr lang="ja-JP" altLang="en-US" dirty="0" smtClean="0"/>
              <a:t>英作文に取り組むにあたって①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（主に実践英語選択者）</a:t>
            </a:r>
            <a:endParaRPr kumimoji="1" lang="ja-JP" altLang="en-US" dirty="0"/>
          </a:p>
        </p:txBody>
      </p:sp>
      <p:pic>
        <p:nvPicPr>
          <p:cNvPr id="3" name="のんびりワルツ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83968" y="55172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59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000"/>
    </mc:Choice>
    <mc:Fallback xmlns="">
      <p:transition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 txBox="1">
            <a:spLocks/>
          </p:cNvSpPr>
          <p:nvPr/>
        </p:nvSpPr>
        <p:spPr>
          <a:xfrm>
            <a:off x="251520" y="188640"/>
            <a:ext cx="864096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/>
              <a:t>英</a:t>
            </a:r>
            <a:r>
              <a:rPr lang="ja-JP" altLang="en-US" dirty="0" smtClean="0"/>
              <a:t>作文に取り組むにあたって</a:t>
            </a:r>
            <a:endParaRPr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3" y="3284984"/>
            <a:ext cx="3223092" cy="3586194"/>
          </a:xfrm>
          <a:prstGeom prst="rect">
            <a:avLst/>
          </a:prstGeom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251520" y="1095329"/>
            <a:ext cx="864096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 smtClean="0"/>
              <a:t>こんな悩みを持ってませんか？</a:t>
            </a:r>
            <a:endParaRPr lang="ja-JP" altLang="en-US" dirty="0"/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3069461" y="2924944"/>
            <a:ext cx="6048672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 smtClean="0">
                <a:solidFill>
                  <a:srgbClr val="FF0000"/>
                </a:solidFill>
              </a:rPr>
              <a:t>この日本語は英語でどう言えば</a:t>
            </a:r>
            <a:r>
              <a:rPr lang="en-US" altLang="ja-JP" dirty="0" smtClean="0">
                <a:solidFill>
                  <a:srgbClr val="FF0000"/>
                </a:solidFill>
              </a:rPr>
              <a:t>…</a:t>
            </a:r>
            <a:r>
              <a:rPr lang="ja-JP" altLang="en-US" dirty="0" smtClean="0">
                <a:solidFill>
                  <a:srgbClr val="FF0000"/>
                </a:solidFill>
              </a:rPr>
              <a:t>？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3051775" y="3636735"/>
            <a:ext cx="6048672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 smtClean="0">
                <a:solidFill>
                  <a:srgbClr val="FF0000"/>
                </a:solidFill>
              </a:rPr>
              <a:t>こんなの習っていないよ・・・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3051775" y="4358001"/>
            <a:ext cx="6048672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 smtClean="0">
                <a:solidFill>
                  <a:srgbClr val="FF0000"/>
                </a:solidFill>
              </a:rPr>
              <a:t>そもそも、何から手を付けたら</a:t>
            </a:r>
            <a:r>
              <a:rPr lang="en-US" altLang="ja-JP" dirty="0" smtClean="0">
                <a:solidFill>
                  <a:srgbClr val="FF0000"/>
                </a:solidFill>
              </a:rPr>
              <a:t>…</a:t>
            </a:r>
            <a:endParaRPr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88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0">
        <p14:window dir="vert"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 txBox="1">
            <a:spLocks/>
          </p:cNvSpPr>
          <p:nvPr/>
        </p:nvSpPr>
        <p:spPr>
          <a:xfrm>
            <a:off x="251520" y="188640"/>
            <a:ext cx="864096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 smtClean="0"/>
              <a:t>一気にやろうとせず、手順を踏んで確実にやろう</a:t>
            </a:r>
            <a:endParaRPr lang="ja-JP" altLang="en-US" dirty="0"/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234103" y="1023160"/>
            <a:ext cx="8640960" cy="11521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 smtClean="0"/>
              <a:t>ステップ１　日本文を分析する</a:t>
            </a:r>
            <a:endParaRPr lang="en-US" altLang="ja-JP" dirty="0" smtClean="0"/>
          </a:p>
          <a:p>
            <a:pPr algn="ctr"/>
            <a:r>
              <a:rPr lang="ja-JP" altLang="en-US" dirty="0" smtClean="0"/>
              <a:t>～</a:t>
            </a:r>
            <a:r>
              <a:rPr lang="ja-JP" altLang="en-US" dirty="0" smtClean="0">
                <a:solidFill>
                  <a:srgbClr val="FF0000"/>
                </a:solidFill>
              </a:rPr>
              <a:t>主語は何？動詞は何？</a:t>
            </a:r>
            <a:r>
              <a:rPr lang="ja-JP" altLang="en-US" dirty="0" smtClean="0"/>
              <a:t>～</a:t>
            </a:r>
            <a:endParaRPr lang="en-US" altLang="ja-JP" dirty="0" smtClean="0"/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251520" y="2353313"/>
            <a:ext cx="8640960" cy="12535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 smtClean="0"/>
              <a:t>ステップ２　文の骨組みを見抜く</a:t>
            </a:r>
            <a:endParaRPr lang="en-US" altLang="ja-JP" dirty="0" smtClean="0"/>
          </a:p>
          <a:p>
            <a:pPr algn="ctr"/>
            <a:r>
              <a:rPr lang="ja-JP" altLang="en-US" dirty="0" smtClean="0"/>
              <a:t>～</a:t>
            </a:r>
            <a:r>
              <a:rPr lang="ja-JP" altLang="en-US" dirty="0" smtClean="0">
                <a:solidFill>
                  <a:srgbClr val="FF0000"/>
                </a:solidFill>
              </a:rPr>
              <a:t>第</a:t>
            </a:r>
            <a:r>
              <a:rPr lang="en-US" altLang="ja-JP" dirty="0" smtClean="0">
                <a:solidFill>
                  <a:srgbClr val="FF0000"/>
                </a:solidFill>
              </a:rPr>
              <a:t>1</a:t>
            </a:r>
            <a:r>
              <a:rPr lang="ja-JP" altLang="en-US" dirty="0" smtClean="0">
                <a:solidFill>
                  <a:srgbClr val="FF0000"/>
                </a:solidFill>
              </a:rPr>
              <a:t>文型から第</a:t>
            </a:r>
            <a:r>
              <a:rPr lang="en-US" altLang="ja-JP" dirty="0" smtClean="0">
                <a:solidFill>
                  <a:srgbClr val="FF0000"/>
                </a:solidFill>
              </a:rPr>
              <a:t>5</a:t>
            </a:r>
            <a:r>
              <a:rPr lang="ja-JP" altLang="en-US" dirty="0" smtClean="0">
                <a:solidFill>
                  <a:srgbClr val="FF0000"/>
                </a:solidFill>
              </a:rPr>
              <a:t>文型</a:t>
            </a:r>
            <a:r>
              <a:rPr lang="ja-JP" altLang="en-US" dirty="0" smtClean="0"/>
              <a:t>を思い浮かべよう～</a:t>
            </a:r>
            <a:endParaRPr lang="en-US" altLang="ja-JP" dirty="0" smtClean="0"/>
          </a:p>
        </p:txBody>
      </p:sp>
      <p:sp>
        <p:nvSpPr>
          <p:cNvPr id="11" name="タイトル 1"/>
          <p:cNvSpPr txBox="1">
            <a:spLocks/>
          </p:cNvSpPr>
          <p:nvPr/>
        </p:nvSpPr>
        <p:spPr>
          <a:xfrm>
            <a:off x="0" y="3816115"/>
            <a:ext cx="9144000" cy="12831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 smtClean="0"/>
              <a:t>ステップ３　</a:t>
            </a:r>
            <a:r>
              <a:rPr lang="ja-JP" altLang="en-US" dirty="0" smtClean="0">
                <a:solidFill>
                  <a:srgbClr val="FF0000"/>
                </a:solidFill>
              </a:rPr>
              <a:t>和文和訳</a:t>
            </a:r>
            <a:r>
              <a:rPr lang="ja-JP" altLang="en-US" dirty="0" smtClean="0"/>
              <a:t>をする</a:t>
            </a:r>
            <a:endParaRPr lang="en-US" altLang="ja-JP" dirty="0" smtClean="0"/>
          </a:p>
          <a:p>
            <a:pPr algn="ctr"/>
            <a:r>
              <a:rPr lang="ja-JP" altLang="en-US" dirty="0" smtClean="0"/>
              <a:t>～</a:t>
            </a:r>
            <a:r>
              <a:rPr lang="ja-JP" altLang="en-US" dirty="0" smtClean="0">
                <a:solidFill>
                  <a:srgbClr val="FF0000"/>
                </a:solidFill>
              </a:rPr>
              <a:t>日本文の意味を把握</a:t>
            </a:r>
            <a:r>
              <a:rPr lang="ja-JP" altLang="en-US" dirty="0" smtClean="0"/>
              <a:t>し、</a:t>
            </a:r>
            <a:r>
              <a:rPr lang="ja-JP" altLang="en-US" dirty="0" smtClean="0">
                <a:solidFill>
                  <a:srgbClr val="FF0000"/>
                </a:solidFill>
              </a:rPr>
              <a:t>言い換えたり補ったりする</a:t>
            </a:r>
            <a:r>
              <a:rPr lang="ja-JP" altLang="en-US" dirty="0" smtClean="0"/>
              <a:t>～</a:t>
            </a:r>
            <a:endParaRPr lang="en-US" altLang="ja-JP" dirty="0" smtClean="0"/>
          </a:p>
        </p:txBody>
      </p:sp>
      <p:sp>
        <p:nvSpPr>
          <p:cNvPr id="2" name="下矢印 1"/>
          <p:cNvSpPr/>
          <p:nvPr/>
        </p:nvSpPr>
        <p:spPr>
          <a:xfrm rot="16200000">
            <a:off x="1223628" y="1270976"/>
            <a:ext cx="504056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475248" y="908720"/>
            <a:ext cx="399223" cy="156818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latin typeface="+mj-ea"/>
                <a:ea typeface="+mj-ea"/>
              </a:rPr>
              <a:t>今日</a:t>
            </a:r>
            <a:r>
              <a:rPr lang="ja-JP" altLang="en-US" dirty="0" smtClean="0">
                <a:latin typeface="+mj-ea"/>
                <a:ea typeface="+mj-ea"/>
              </a:rPr>
              <a:t>はここ</a:t>
            </a:r>
            <a:endParaRPr kumimoji="1" lang="ja-JP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04759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20000">
        <p:checker/>
      </p:transition>
    </mc:Choice>
    <mc:Fallback xmlns="">
      <p:transition spd="slow" advTm="20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 txBox="1">
            <a:spLocks/>
          </p:cNvSpPr>
          <p:nvPr/>
        </p:nvSpPr>
        <p:spPr>
          <a:xfrm>
            <a:off x="251520" y="188640"/>
            <a:ext cx="864096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 smtClean="0"/>
              <a:t>練習１　Ｂのセリフ、どうやって英語に直す？</a:t>
            </a:r>
            <a:endParaRPr lang="ja-JP" altLang="en-US" dirty="0"/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234103" y="1023160"/>
            <a:ext cx="8640960" cy="11521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 smtClean="0"/>
              <a:t>Ａ「金曜日の夜は何をしているの？」</a:t>
            </a:r>
            <a:endParaRPr lang="en-US" altLang="ja-JP" dirty="0" smtClean="0"/>
          </a:p>
          <a:p>
            <a:r>
              <a:rPr lang="ja-JP" altLang="en-US" dirty="0" smtClean="0"/>
              <a:t>Ｂ「金曜日の夜は涙活をしているよ。」</a:t>
            </a:r>
            <a:endParaRPr lang="en-US" altLang="ja-JP" dirty="0" smtClean="0"/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260881" y="2772145"/>
            <a:ext cx="8640960" cy="6436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 smtClean="0"/>
              <a:t>Ｂのセリフで、</a:t>
            </a:r>
            <a:r>
              <a:rPr lang="ja-JP" altLang="en-US" dirty="0" smtClean="0">
                <a:solidFill>
                  <a:srgbClr val="FF0000"/>
                </a:solidFill>
              </a:rPr>
              <a:t>主語</a:t>
            </a:r>
            <a:r>
              <a:rPr lang="ja-JP" altLang="en-US" dirty="0" smtClean="0"/>
              <a:t>は何でしょう？</a:t>
            </a:r>
            <a:endParaRPr lang="en-US" altLang="ja-JP" dirty="0" smtClean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302" y="4038712"/>
            <a:ext cx="3582698" cy="280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1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0000">
        <p:dissolve/>
      </p:transition>
    </mc:Choice>
    <mc:Fallback xmlns="">
      <p:transition spd="slow" advTm="20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 txBox="1">
            <a:spLocks/>
          </p:cNvSpPr>
          <p:nvPr/>
        </p:nvSpPr>
        <p:spPr>
          <a:xfrm>
            <a:off x="251520" y="188640"/>
            <a:ext cx="864096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 smtClean="0"/>
              <a:t>練習１　Ｂのセリフ、どうやって英語に直す？</a:t>
            </a:r>
            <a:endParaRPr lang="ja-JP" altLang="en-US" dirty="0"/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234103" y="1023160"/>
            <a:ext cx="8640960" cy="11521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 smtClean="0"/>
              <a:t>Ａ「金曜日の夜は何をしているの？」</a:t>
            </a:r>
            <a:endParaRPr lang="en-US" altLang="ja-JP" dirty="0" smtClean="0"/>
          </a:p>
          <a:p>
            <a:r>
              <a:rPr lang="ja-JP" altLang="en-US" dirty="0" smtClean="0"/>
              <a:t>Ｂ「金曜日の夜は涙活をしているよ。」</a:t>
            </a:r>
            <a:endParaRPr lang="en-US" altLang="ja-JP" dirty="0" smtClean="0"/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251520" y="2473716"/>
            <a:ext cx="8640960" cy="12665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 smtClean="0"/>
              <a:t>文字通り英語に直していくと・・・</a:t>
            </a:r>
            <a:endParaRPr lang="en-US" altLang="ja-JP" dirty="0" smtClean="0"/>
          </a:p>
          <a:p>
            <a:pPr algn="ctr"/>
            <a:r>
              <a:rPr lang="ja-JP" altLang="en-US" dirty="0" smtClean="0"/>
              <a:t>「</a:t>
            </a:r>
            <a:r>
              <a:rPr lang="en-US" altLang="ja-JP" cap="none" dirty="0" smtClean="0"/>
              <a:t>Friday evenings do </a:t>
            </a:r>
            <a:r>
              <a:rPr lang="en-US" altLang="ja-JP" cap="none" dirty="0" err="1" smtClean="0"/>
              <a:t>Rui</a:t>
            </a:r>
            <a:r>
              <a:rPr lang="en-US" altLang="ja-JP" cap="none" dirty="0" smtClean="0"/>
              <a:t>-katsu.</a:t>
            </a:r>
            <a:r>
              <a:rPr lang="ja-JP" altLang="en-US" cap="none" dirty="0" smtClean="0"/>
              <a:t>」</a:t>
            </a:r>
            <a:endParaRPr lang="en-US" altLang="ja-JP" dirty="0" smtClean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302" y="4038712"/>
            <a:ext cx="3582698" cy="2803461"/>
          </a:xfrm>
          <a:prstGeom prst="rect">
            <a:avLst/>
          </a:prstGeom>
        </p:spPr>
      </p:pic>
      <p:sp>
        <p:nvSpPr>
          <p:cNvPr id="8" name="タイトル 1"/>
          <p:cNvSpPr txBox="1">
            <a:spLocks/>
          </p:cNvSpPr>
          <p:nvPr/>
        </p:nvSpPr>
        <p:spPr>
          <a:xfrm rot="20444162">
            <a:off x="-61358" y="4492338"/>
            <a:ext cx="5592597" cy="9984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 smtClean="0">
                <a:solidFill>
                  <a:srgbClr val="FF0000"/>
                </a:solidFill>
              </a:rPr>
              <a:t>金曜日の夜が涙活をする・・・？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algn="ctr"/>
            <a:r>
              <a:rPr lang="ja-JP" altLang="en-US" dirty="0" smtClean="0">
                <a:solidFill>
                  <a:srgbClr val="FF0000"/>
                </a:solidFill>
              </a:rPr>
              <a:t>何だか変だぞ・・・？？</a:t>
            </a:r>
            <a:endParaRPr lang="en-US" altLang="ja-JP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441792"/>
      </p:ext>
    </p:extLst>
  </p:cSld>
  <p:clrMapOvr>
    <a:masterClrMapping/>
  </p:clrMapOvr>
  <p:transition spd="slow" advTm="2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 txBox="1">
            <a:spLocks/>
          </p:cNvSpPr>
          <p:nvPr/>
        </p:nvSpPr>
        <p:spPr>
          <a:xfrm>
            <a:off x="251520" y="188640"/>
            <a:ext cx="864096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 smtClean="0"/>
              <a:t>練習１　誰が涙活をしているかといえば</a:t>
            </a:r>
            <a:r>
              <a:rPr lang="en-US" altLang="ja-JP" dirty="0" smtClean="0"/>
              <a:t>…</a:t>
            </a:r>
            <a:r>
              <a:rPr lang="ja-JP" altLang="en-US" dirty="0" smtClean="0"/>
              <a:t>？</a:t>
            </a:r>
            <a:endParaRPr lang="ja-JP" altLang="en-US" dirty="0"/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234102" y="1023160"/>
            <a:ext cx="8909897" cy="11521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 smtClean="0"/>
              <a:t>Ａ「金曜日の夜は何をしているの？」</a:t>
            </a:r>
            <a:endParaRPr lang="en-US" altLang="ja-JP" dirty="0" smtClean="0"/>
          </a:p>
          <a:p>
            <a:r>
              <a:rPr lang="ja-JP" altLang="en-US" dirty="0" smtClean="0"/>
              <a:t>Ｂ「</a:t>
            </a:r>
            <a:r>
              <a:rPr lang="ja-JP" altLang="en-US" u="sng" dirty="0" smtClean="0">
                <a:solidFill>
                  <a:srgbClr val="FF0000"/>
                </a:solidFill>
              </a:rPr>
              <a:t>僕は</a:t>
            </a:r>
            <a:r>
              <a:rPr lang="ja-JP" altLang="en-US" dirty="0" smtClean="0"/>
              <a:t>、金曜日の夜は涙活をしているよ。」</a:t>
            </a:r>
            <a:endParaRPr lang="en-US" altLang="ja-JP" dirty="0" smtClean="0"/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251520" y="2473716"/>
            <a:ext cx="8640960" cy="12665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ja-JP" dirty="0" smtClean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302" y="4038712"/>
            <a:ext cx="3582698" cy="2803461"/>
          </a:xfrm>
          <a:prstGeom prst="rect">
            <a:avLst/>
          </a:prstGeom>
        </p:spPr>
      </p:pic>
      <p:sp>
        <p:nvSpPr>
          <p:cNvPr id="8" name="タイトル 1"/>
          <p:cNvSpPr txBox="1">
            <a:spLocks/>
          </p:cNvSpPr>
          <p:nvPr/>
        </p:nvSpPr>
        <p:spPr>
          <a:xfrm rot="20444162">
            <a:off x="-61358" y="4492338"/>
            <a:ext cx="5592597" cy="9984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 smtClean="0">
                <a:solidFill>
                  <a:srgbClr val="FF0000"/>
                </a:solidFill>
              </a:rPr>
              <a:t>日本文を分析して、隠れた情報を見つけたり、言い換えたりする！</a:t>
            </a:r>
            <a:endParaRPr lang="en-US" altLang="ja-JP" dirty="0" smtClean="0">
              <a:solidFill>
                <a:srgbClr val="FF0000"/>
              </a:solidFill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234103" y="2310446"/>
            <a:ext cx="8640960" cy="11521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 smtClean="0"/>
              <a:t>涙</a:t>
            </a:r>
            <a:r>
              <a:rPr lang="ja-JP" altLang="en-US" dirty="0"/>
              <a:t>活</a:t>
            </a:r>
            <a:r>
              <a:rPr lang="ja-JP" altLang="en-US" dirty="0" smtClean="0"/>
              <a:t>をするのは、</a:t>
            </a:r>
            <a:r>
              <a:rPr lang="ja-JP" altLang="en-US" u="sng" dirty="0" smtClean="0">
                <a:solidFill>
                  <a:srgbClr val="FF0000"/>
                </a:solidFill>
              </a:rPr>
              <a:t>「僕」</a:t>
            </a:r>
            <a:r>
              <a:rPr lang="ja-JP" altLang="en-US" dirty="0" smtClean="0"/>
              <a:t>だよね！</a:t>
            </a:r>
            <a:endParaRPr lang="en-US" altLang="ja-JP" dirty="0" smtClean="0"/>
          </a:p>
          <a:p>
            <a:pPr algn="ctr"/>
            <a:r>
              <a:rPr lang="en-US" altLang="ja-JP" u="sng" cap="none" dirty="0" smtClean="0">
                <a:solidFill>
                  <a:srgbClr val="FF0000"/>
                </a:solidFill>
              </a:rPr>
              <a:t>I</a:t>
            </a:r>
            <a:r>
              <a:rPr lang="en-US" altLang="ja-JP" cap="none" dirty="0" smtClean="0"/>
              <a:t> do </a:t>
            </a:r>
            <a:r>
              <a:rPr lang="en-US" altLang="ja-JP" cap="none" dirty="0" err="1" smtClean="0"/>
              <a:t>Rui</a:t>
            </a:r>
            <a:r>
              <a:rPr lang="en-US" altLang="ja-JP" cap="none" dirty="0" smtClean="0"/>
              <a:t>-katsu on Friday evenings</a:t>
            </a:r>
            <a:r>
              <a:rPr lang="en-US" altLang="ja-JP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06349749"/>
      </p:ext>
    </p:extLst>
  </p:cSld>
  <p:clrMapOvr>
    <a:masterClrMapping/>
  </p:clrMapOvr>
  <p:transition spd="slow" advTm="2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 txBox="1">
            <a:spLocks/>
          </p:cNvSpPr>
          <p:nvPr/>
        </p:nvSpPr>
        <p:spPr>
          <a:xfrm>
            <a:off x="251520" y="188640"/>
            <a:ext cx="864096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 smtClean="0"/>
              <a:t>涙活については、徒然なるままに</a:t>
            </a:r>
            <a:r>
              <a:rPr lang="en-US" altLang="ja-JP" dirty="0" smtClean="0"/>
              <a:t>…</a:t>
            </a:r>
            <a:r>
              <a:rPr lang="ja-JP" altLang="en-US" dirty="0" smtClean="0"/>
              <a:t>でもふれましたね</a:t>
            </a:r>
            <a:endParaRPr lang="ja-JP" altLang="en-US" dirty="0"/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234102" y="1023160"/>
            <a:ext cx="8909897" cy="7111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 smtClean="0"/>
              <a:t>どうやら、涙活は週末の夜にするのがよいみたいです</a:t>
            </a:r>
            <a:endParaRPr lang="en-US" altLang="ja-JP" dirty="0" smtClean="0"/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251520" y="2473716"/>
            <a:ext cx="8640960" cy="12665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ja-JP" dirty="0" smtClean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326" y="4241399"/>
            <a:ext cx="3323673" cy="2600774"/>
          </a:xfrm>
          <a:prstGeom prst="rect">
            <a:avLst/>
          </a:prstGeom>
        </p:spPr>
      </p:pic>
      <p:sp>
        <p:nvSpPr>
          <p:cNvPr id="8" name="タイトル 1"/>
          <p:cNvSpPr txBox="1">
            <a:spLocks/>
          </p:cNvSpPr>
          <p:nvPr/>
        </p:nvSpPr>
        <p:spPr>
          <a:xfrm>
            <a:off x="124403" y="2993634"/>
            <a:ext cx="8768077" cy="13249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 smtClean="0"/>
              <a:t>ちなみに涙活は“</a:t>
            </a:r>
            <a:r>
              <a:rPr lang="en-US" altLang="ja-JP" cap="none" dirty="0" smtClean="0"/>
              <a:t>crying out by watching a touching movie gives </a:t>
            </a:r>
            <a:r>
              <a:rPr lang="ja-JP" altLang="en-US" cap="none" dirty="0" smtClean="0"/>
              <a:t>Ｏ</a:t>
            </a:r>
            <a:r>
              <a:rPr lang="en-US" altLang="ja-JP" cap="none" dirty="0" smtClean="0"/>
              <a:t> catharsis</a:t>
            </a:r>
            <a:r>
              <a:rPr lang="ja-JP" altLang="en-US" dirty="0" smtClean="0"/>
              <a:t>”や、</a:t>
            </a:r>
            <a:r>
              <a:rPr lang="en-US" altLang="ja-JP" dirty="0" smtClean="0"/>
              <a:t>”</a:t>
            </a:r>
            <a:r>
              <a:rPr lang="en-US" altLang="ja-JP" cap="none" dirty="0" smtClean="0"/>
              <a:t>crying therapy</a:t>
            </a:r>
            <a:r>
              <a:rPr lang="en-US" altLang="ja-JP" dirty="0" smtClean="0"/>
              <a:t>”</a:t>
            </a:r>
            <a:r>
              <a:rPr lang="ja-JP" altLang="en-US" dirty="0" smtClean="0"/>
              <a:t>等の表現があるようです。皆さんも調べてみましょう。</a:t>
            </a:r>
            <a:endParaRPr lang="en-US" altLang="ja-JP" dirty="0" smtClean="0"/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8843" y="1806453"/>
            <a:ext cx="9036496" cy="9888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 smtClean="0"/>
              <a:t>涙</a:t>
            </a:r>
            <a:r>
              <a:rPr lang="ja-JP" altLang="en-US" dirty="0"/>
              <a:t>活</a:t>
            </a:r>
            <a:r>
              <a:rPr lang="ja-JP" altLang="en-US" dirty="0" smtClean="0"/>
              <a:t>をして、感動の涙や共感の涙を流して</a:t>
            </a:r>
            <a:endParaRPr lang="en-US" altLang="ja-JP" dirty="0" smtClean="0"/>
          </a:p>
          <a:p>
            <a:pPr algn="ctr"/>
            <a:r>
              <a:rPr lang="ja-JP" altLang="en-US" dirty="0"/>
              <a:t>気分</a:t>
            </a:r>
            <a:r>
              <a:rPr lang="ja-JP" altLang="en-US" dirty="0" smtClean="0"/>
              <a:t>を</a:t>
            </a:r>
            <a:r>
              <a:rPr lang="ja-JP" altLang="en-US" dirty="0"/>
              <a:t>スッキリ</a:t>
            </a:r>
            <a:r>
              <a:rPr lang="ja-JP" altLang="en-US" dirty="0" smtClean="0"/>
              <a:t>させて、翌週を迎えるのもいいかも？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83869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0">
        <p:blinds dir="vert"/>
      </p:transition>
    </mc:Choice>
    <mc:Fallback xmlns="">
      <p:transition spd="slow" advTm="20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 txBox="1">
            <a:spLocks/>
          </p:cNvSpPr>
          <p:nvPr/>
        </p:nvSpPr>
        <p:spPr>
          <a:xfrm>
            <a:off x="251520" y="188640"/>
            <a:ext cx="864096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 smtClean="0"/>
              <a:t>次回</a:t>
            </a:r>
            <a:endParaRPr lang="ja-JP" altLang="en-US" dirty="0"/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234102" y="1023160"/>
            <a:ext cx="8909897" cy="11521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 smtClean="0"/>
              <a:t>文の骨組みを見抜くために、５文型の見直しをしよう</a:t>
            </a:r>
            <a:endParaRPr lang="en-US" altLang="ja-JP" dirty="0" smtClean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211" y="2145294"/>
            <a:ext cx="2857500" cy="2857500"/>
          </a:xfrm>
          <a:prstGeom prst="rect">
            <a:avLst/>
          </a:prstGeom>
        </p:spPr>
      </p:pic>
      <p:sp>
        <p:nvSpPr>
          <p:cNvPr id="11" name="タイトル 1"/>
          <p:cNvSpPr txBox="1">
            <a:spLocks/>
          </p:cNvSpPr>
          <p:nvPr/>
        </p:nvSpPr>
        <p:spPr>
          <a:xfrm>
            <a:off x="234103" y="2310446"/>
            <a:ext cx="6426129" cy="1152127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 smtClean="0">
                <a:solidFill>
                  <a:srgbClr val="00B0F0"/>
                </a:solidFill>
              </a:rPr>
              <a:t>英語表現</a:t>
            </a:r>
            <a:r>
              <a:rPr lang="en-US" altLang="ja-JP" dirty="0" smtClean="0">
                <a:solidFill>
                  <a:srgbClr val="00B0F0"/>
                </a:solidFill>
              </a:rPr>
              <a:t>Ⅰ</a:t>
            </a:r>
            <a:r>
              <a:rPr lang="ja-JP" altLang="en-US" dirty="0">
                <a:solidFill>
                  <a:srgbClr val="00B0F0"/>
                </a:solidFill>
              </a:rPr>
              <a:t>・</a:t>
            </a:r>
            <a:r>
              <a:rPr lang="ja-JP" altLang="en-US" dirty="0" smtClean="0">
                <a:solidFill>
                  <a:srgbClr val="00B0F0"/>
                </a:solidFill>
              </a:rPr>
              <a:t>英語表現</a:t>
            </a:r>
            <a:r>
              <a:rPr lang="en-US" altLang="ja-JP" dirty="0" smtClean="0">
                <a:solidFill>
                  <a:srgbClr val="00B0F0"/>
                </a:solidFill>
              </a:rPr>
              <a:t>Ⅱ</a:t>
            </a:r>
            <a:r>
              <a:rPr lang="ja-JP" altLang="en-US" dirty="0" smtClean="0">
                <a:solidFill>
                  <a:srgbClr val="00B0F0"/>
                </a:solidFill>
              </a:rPr>
              <a:t>の教科書も</a:t>
            </a:r>
            <a:endParaRPr lang="en-US" altLang="ja-JP" dirty="0" smtClean="0">
              <a:solidFill>
                <a:srgbClr val="00B0F0"/>
              </a:solidFill>
            </a:endParaRPr>
          </a:p>
          <a:p>
            <a:pPr algn="ctr"/>
            <a:r>
              <a:rPr lang="ja-JP" altLang="en-US" dirty="0">
                <a:solidFill>
                  <a:srgbClr val="00B0F0"/>
                </a:solidFill>
              </a:rPr>
              <a:t>利用</a:t>
            </a:r>
            <a:r>
              <a:rPr lang="ja-JP" altLang="en-US" dirty="0" smtClean="0">
                <a:solidFill>
                  <a:srgbClr val="00B0F0"/>
                </a:solidFill>
              </a:rPr>
              <a:t>しながら、復習も進めていこう！</a:t>
            </a:r>
            <a:endParaRPr lang="en-US" altLang="ja-JP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16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0">
        <p:blinds dir="vert"/>
      </p:transition>
    </mc:Choice>
    <mc:Fallback xmlns="">
      <p:transition spd="slow" advTm="20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2642" y="2132856"/>
            <a:ext cx="914135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To be continued…</a:t>
            </a:r>
            <a:endParaRPr lang="en-US" altLang="ja-JP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-180528" y="5098512"/>
            <a:ext cx="9141358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BGM</a:t>
            </a:r>
            <a:r>
              <a:rPr lang="ja-JP" altLang="en-US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元　</a:t>
            </a:r>
            <a:endParaRPr lang="en-US" altLang="ja-JP" sz="36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en-US" altLang="ja-JP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FREE BGM DOVA-SYNDROME “</a:t>
            </a:r>
            <a:r>
              <a:rPr lang="ja-JP" altLang="en-U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のんびりワルツ</a:t>
            </a:r>
            <a:r>
              <a:rPr lang="en-US" altLang="ja-JP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30560885"/>
      </p:ext>
    </p:extLst>
  </p:cSld>
  <p:clrMapOvr>
    <a:masterClrMapping/>
  </p:clrMapOvr>
  <p:transition spd="slow" advTm="10000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アングル">
  <a:themeElements>
    <a:clrScheme name="アングル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アングル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アングル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186</TotalTime>
  <Words>371</Words>
  <Application>Microsoft Office PowerPoint</Application>
  <PresentationFormat>画面に合わせる (4:3)</PresentationFormat>
  <Paragraphs>43</Paragraphs>
  <Slides>9</Slides>
  <Notes>0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7" baseType="lpstr">
      <vt:lpstr>HG創英角ｺﾞｼｯｸUB</vt:lpstr>
      <vt:lpstr>ＭＳ Ｐゴシック</vt:lpstr>
      <vt:lpstr>Arial</vt:lpstr>
      <vt:lpstr>Franklin Gothic Book</vt:lpstr>
      <vt:lpstr>Franklin Gothic Medium</vt:lpstr>
      <vt:lpstr>Tunga</vt:lpstr>
      <vt:lpstr>Wingdings</vt:lpstr>
      <vt:lpstr>アングル</vt:lpstr>
      <vt:lpstr>英作文に取り組むにあたって① （主に実践英語選択者）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家庭科課題②への挑戦</dc:title>
  <dc:creator>KOUJI</dc:creator>
  <cp:lastModifiedBy>三串　浩司</cp:lastModifiedBy>
  <cp:revision>28</cp:revision>
  <dcterms:created xsi:type="dcterms:W3CDTF">2020-04-26T14:06:56Z</dcterms:created>
  <dcterms:modified xsi:type="dcterms:W3CDTF">2020-04-27T04:26:34Z</dcterms:modified>
</cp:coreProperties>
</file>