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75" r:id="rId3"/>
    <p:sldId id="276" r:id="rId4"/>
    <p:sldId id="281" r:id="rId5"/>
    <p:sldId id="282" r:id="rId6"/>
    <p:sldId id="283" r:id="rId7"/>
    <p:sldId id="284" r:id="rId8"/>
    <p:sldId id="280" r:id="rId9"/>
    <p:sldId id="279" r:id="rId10"/>
    <p:sldId id="273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9D507-A9C0-402A-B874-3C7624300070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16DBD-6383-44EF-877B-23A93E8E0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32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kumimoji="1"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19140000">
            <a:off x="774476" y="1822395"/>
            <a:ext cx="6002585" cy="1204306"/>
          </a:xfrm>
        </p:spPr>
        <p:txBody>
          <a:bodyPr/>
          <a:lstStyle/>
          <a:p>
            <a:pPr algn="ctr"/>
            <a:r>
              <a:rPr lang="ja-JP" altLang="en-US" dirty="0" smtClean="0"/>
              <a:t>英作文に取り組むにあたって</a:t>
            </a:r>
            <a:r>
              <a:rPr lang="ja-JP" altLang="en-US" dirty="0"/>
              <a:t>②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（主に実践英語選択者）</a:t>
            </a:r>
            <a:endParaRPr kumimoji="1" lang="ja-JP" altLang="en-US" dirty="0"/>
          </a:p>
        </p:txBody>
      </p:sp>
      <p:pic>
        <p:nvPicPr>
          <p:cNvPr id="4" name="さわやかな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96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642" y="2132856"/>
            <a:ext cx="91413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be continued…</a:t>
            </a:r>
            <a:endParaRPr lang="en-US" altLang="ja-JP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180528" y="5098512"/>
            <a:ext cx="914135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BGM</a:t>
            </a:r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元　</a:t>
            </a:r>
            <a:endParaRPr lang="en-US" altLang="ja-JP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FREE BGM DOVA-SYNDROME </a:t>
            </a:r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</a:t>
            </a:r>
            <a:r>
              <a:rPr lang="ja-JP" altLang="en-US" sz="32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さわやかな光</a:t>
            </a:r>
            <a:r>
              <a:rPr lang="en-US" altLang="ja-JP" sz="32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</a:t>
            </a:r>
            <a:endParaRPr lang="en-US" altLang="ja-JP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560885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一気にやろうとせず、手順を踏んで確実にやろう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1023160"/>
            <a:ext cx="8640960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ステップ１　日本文を分析する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～</a:t>
            </a:r>
            <a:r>
              <a:rPr lang="ja-JP" altLang="en-US" dirty="0" smtClean="0">
                <a:solidFill>
                  <a:srgbClr val="FF0000"/>
                </a:solidFill>
              </a:rPr>
              <a:t>主語は何？動詞は何？</a:t>
            </a:r>
            <a:r>
              <a:rPr lang="ja-JP" altLang="en-US" dirty="0" smtClean="0"/>
              <a:t>～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51520" y="2353313"/>
            <a:ext cx="8640960" cy="1253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ステップ２　文の骨組みを見抜く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～</a:t>
            </a:r>
            <a:r>
              <a:rPr lang="ja-JP" altLang="en-US" dirty="0" smtClean="0">
                <a:solidFill>
                  <a:srgbClr val="FF0000"/>
                </a:solidFill>
              </a:rPr>
              <a:t>第</a:t>
            </a:r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 smtClean="0">
                <a:solidFill>
                  <a:srgbClr val="FF0000"/>
                </a:solidFill>
              </a:rPr>
              <a:t>文型から第</a:t>
            </a:r>
            <a:r>
              <a:rPr lang="en-US" altLang="ja-JP" dirty="0" smtClean="0">
                <a:solidFill>
                  <a:srgbClr val="FF0000"/>
                </a:solidFill>
              </a:rPr>
              <a:t>5</a:t>
            </a:r>
            <a:r>
              <a:rPr lang="ja-JP" altLang="en-US" dirty="0" smtClean="0">
                <a:solidFill>
                  <a:srgbClr val="FF0000"/>
                </a:solidFill>
              </a:rPr>
              <a:t>文型</a:t>
            </a:r>
            <a:r>
              <a:rPr lang="ja-JP" altLang="en-US" dirty="0" smtClean="0"/>
              <a:t>を思い浮かべよう～</a:t>
            </a:r>
            <a:endParaRPr lang="en-US" altLang="ja-JP" dirty="0" smtClean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816115"/>
            <a:ext cx="9144000" cy="1283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ステップ３　</a:t>
            </a:r>
            <a:r>
              <a:rPr lang="ja-JP" altLang="en-US" dirty="0" smtClean="0">
                <a:solidFill>
                  <a:srgbClr val="FF0000"/>
                </a:solidFill>
              </a:rPr>
              <a:t>和文和訳</a:t>
            </a:r>
            <a:r>
              <a:rPr lang="ja-JP" altLang="en-US" dirty="0" smtClean="0"/>
              <a:t>をする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～</a:t>
            </a:r>
            <a:r>
              <a:rPr lang="ja-JP" altLang="en-US" dirty="0" smtClean="0">
                <a:solidFill>
                  <a:srgbClr val="FF0000"/>
                </a:solidFill>
              </a:rPr>
              <a:t>日本文の意味を把握</a:t>
            </a:r>
            <a:r>
              <a:rPr lang="ja-JP" altLang="en-US" dirty="0" smtClean="0"/>
              <a:t>し、</a:t>
            </a:r>
            <a:r>
              <a:rPr lang="ja-JP" altLang="en-US" dirty="0" smtClean="0">
                <a:solidFill>
                  <a:srgbClr val="FF0000"/>
                </a:solidFill>
              </a:rPr>
              <a:t>言い換えたり補ったりする</a:t>
            </a:r>
            <a:r>
              <a:rPr lang="ja-JP" altLang="en-US" dirty="0" smtClean="0"/>
              <a:t>～</a:t>
            </a:r>
            <a:endParaRPr lang="en-US" altLang="ja-JP" dirty="0" smtClean="0"/>
          </a:p>
        </p:txBody>
      </p:sp>
      <p:sp>
        <p:nvSpPr>
          <p:cNvPr id="2" name="下矢印 1"/>
          <p:cNvSpPr/>
          <p:nvPr/>
        </p:nvSpPr>
        <p:spPr>
          <a:xfrm rot="16200000">
            <a:off x="615008" y="2991410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9253" y="2257269"/>
            <a:ext cx="399223" cy="1568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+mj-ea"/>
                <a:ea typeface="+mj-ea"/>
              </a:rPr>
              <a:t>今日</a:t>
            </a:r>
            <a:r>
              <a:rPr lang="ja-JP" altLang="en-US" dirty="0" smtClean="0">
                <a:latin typeface="+mj-ea"/>
                <a:ea typeface="+mj-ea"/>
              </a:rPr>
              <a:t>はここ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475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0">
        <p:checker/>
      </p:transition>
    </mc:Choice>
    <mc:Fallback xmlns="">
      <p:transition spd="slow" advTm="2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練習２　</a:t>
            </a:r>
            <a:r>
              <a:rPr lang="ja-JP" altLang="en-US" dirty="0"/>
              <a:t>文</a:t>
            </a:r>
            <a:r>
              <a:rPr lang="ja-JP" altLang="en-US" dirty="0" smtClean="0"/>
              <a:t>の骨組みってどうなっていた？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1023161"/>
            <a:ext cx="1529585" cy="533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第</a:t>
            </a:r>
            <a:r>
              <a:rPr lang="en-US" altLang="ja-JP" dirty="0" smtClean="0"/>
              <a:t>1</a:t>
            </a:r>
            <a:r>
              <a:rPr lang="ja-JP" altLang="en-US" dirty="0" smtClean="0"/>
              <a:t>文型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34103" y="1671234"/>
            <a:ext cx="8640960" cy="64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FFC000"/>
                </a:solidFill>
              </a:rPr>
              <a:t>Ｓ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50"/>
                </a:solidFill>
              </a:rPr>
              <a:t>Ｖ</a:t>
            </a:r>
            <a:r>
              <a:rPr lang="ja-JP" altLang="en-US" dirty="0" smtClean="0"/>
              <a:t>　</a:t>
            </a:r>
            <a:r>
              <a:rPr lang="en-US" altLang="ja-JP" dirty="0" smtClean="0"/>
              <a:t>【</a:t>
            </a:r>
            <a:r>
              <a:rPr lang="en-US" altLang="ja-JP" cap="none" dirty="0" smtClean="0">
                <a:solidFill>
                  <a:srgbClr val="FFC000"/>
                </a:solidFill>
              </a:rPr>
              <a:t>I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00B050"/>
                </a:solidFill>
              </a:rPr>
              <a:t>go</a:t>
            </a:r>
            <a:r>
              <a:rPr lang="en-US" altLang="ja-JP" cap="none" dirty="0" smtClean="0"/>
              <a:t> to school on weekends</a:t>
            </a:r>
            <a:r>
              <a:rPr lang="en-US" altLang="ja-JP" dirty="0" smtClean="0"/>
              <a:t>.】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1520" y="2636912"/>
            <a:ext cx="8640960" cy="64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⇒ </a:t>
            </a:r>
            <a:r>
              <a:rPr lang="ja-JP" altLang="en-US" dirty="0" smtClean="0">
                <a:solidFill>
                  <a:srgbClr val="FFC000"/>
                </a:solidFill>
              </a:rPr>
              <a:t>主語</a:t>
            </a:r>
            <a:r>
              <a:rPr lang="ja-JP" altLang="en-US" dirty="0" smtClean="0"/>
              <a:t>と</a:t>
            </a:r>
            <a:r>
              <a:rPr lang="ja-JP" altLang="en-US" dirty="0" smtClean="0">
                <a:solidFill>
                  <a:srgbClr val="00B050"/>
                </a:solidFill>
              </a:rPr>
              <a:t>動詞</a:t>
            </a:r>
            <a:r>
              <a:rPr lang="ja-JP" altLang="en-US" dirty="0" smtClean="0"/>
              <a:t>で成り立つ文でしたね。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62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練習２　</a:t>
            </a:r>
            <a:r>
              <a:rPr lang="ja-JP" altLang="en-US" dirty="0"/>
              <a:t>文</a:t>
            </a:r>
            <a:r>
              <a:rPr lang="ja-JP" altLang="en-US" dirty="0" smtClean="0"/>
              <a:t>の骨組みってどうなっていた？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1023161"/>
            <a:ext cx="1529585" cy="533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文型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34103" y="1671234"/>
            <a:ext cx="8640960" cy="64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FFC000"/>
                </a:solidFill>
              </a:rPr>
              <a:t>Ｓ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50"/>
                </a:solidFill>
              </a:rPr>
              <a:t>Ｖ</a:t>
            </a:r>
            <a:r>
              <a:rPr lang="ja-JP" altLang="en-US" dirty="0" smtClean="0"/>
              <a:t>＋</a:t>
            </a:r>
            <a:r>
              <a:rPr lang="ja-JP" altLang="en-US" dirty="0">
                <a:solidFill>
                  <a:srgbClr val="00B0F0"/>
                </a:solidFill>
              </a:rPr>
              <a:t>Ｃ</a:t>
            </a:r>
            <a:r>
              <a:rPr lang="ja-JP" altLang="en-US" dirty="0" smtClean="0"/>
              <a:t>　</a:t>
            </a:r>
            <a:r>
              <a:rPr lang="en-US" altLang="ja-JP" dirty="0" smtClean="0"/>
              <a:t>【</a:t>
            </a:r>
            <a:r>
              <a:rPr lang="en-US" altLang="ja-JP" cap="none" dirty="0" smtClean="0">
                <a:solidFill>
                  <a:srgbClr val="FFC000"/>
                </a:solidFill>
              </a:rPr>
              <a:t>I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00B050"/>
                </a:solidFill>
              </a:rPr>
              <a:t>am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00B0F0"/>
                </a:solidFill>
              </a:rPr>
              <a:t>a student</a:t>
            </a:r>
            <a:r>
              <a:rPr lang="en-US" altLang="ja-JP" cap="none" dirty="0" smtClean="0"/>
              <a:t>.</a:t>
            </a:r>
            <a:r>
              <a:rPr lang="en-US" altLang="ja-JP" dirty="0" smtClean="0"/>
              <a:t>】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1520" y="2348832"/>
            <a:ext cx="8640960" cy="1440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⇒ </a:t>
            </a:r>
            <a:r>
              <a:rPr lang="ja-JP" altLang="en-US" dirty="0" smtClean="0">
                <a:solidFill>
                  <a:srgbClr val="FFC000"/>
                </a:solidFill>
              </a:rPr>
              <a:t>主語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50"/>
                </a:solidFill>
              </a:rPr>
              <a:t>動詞</a:t>
            </a:r>
            <a:r>
              <a:rPr lang="ja-JP" altLang="en-US" dirty="0" smtClean="0"/>
              <a:t>に“</a:t>
            </a:r>
            <a:r>
              <a:rPr lang="ja-JP" altLang="en-US" dirty="0" smtClean="0">
                <a:solidFill>
                  <a:srgbClr val="00B0F0"/>
                </a:solidFill>
              </a:rPr>
              <a:t>補語</a:t>
            </a:r>
            <a:r>
              <a:rPr lang="ja-JP" altLang="en-US" dirty="0" smtClean="0"/>
              <a:t>”が続きます。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en-US" altLang="ja-JP" cap="none" dirty="0" smtClean="0"/>
              <a:t>I am</a:t>
            </a:r>
            <a:r>
              <a:rPr lang="ja-JP" altLang="en-US" dirty="0" smtClean="0"/>
              <a:t>」だけでは「私はで</a:t>
            </a:r>
            <a:r>
              <a:rPr lang="ja-JP" altLang="en-US" dirty="0" err="1" smtClean="0"/>
              <a:t>す</a:t>
            </a:r>
            <a:r>
              <a:rPr lang="ja-JP" altLang="en-US" dirty="0" smtClean="0"/>
              <a:t>」となり、私が何者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なのかがわかりません。</a:t>
            </a:r>
            <a:endParaRPr lang="en-US" altLang="ja-JP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3754985"/>
            <a:ext cx="8640960" cy="125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 </a:t>
            </a:r>
            <a:r>
              <a:rPr lang="ja-JP" altLang="en-US" dirty="0" smtClean="0"/>
              <a:t> ⇒ そこで“</a:t>
            </a:r>
            <a:r>
              <a:rPr lang="ja-JP" altLang="en-US" dirty="0">
                <a:solidFill>
                  <a:srgbClr val="00B0F0"/>
                </a:solidFill>
              </a:rPr>
              <a:t>主語</a:t>
            </a:r>
            <a:r>
              <a:rPr lang="ja-JP" altLang="en-US" dirty="0" smtClean="0">
                <a:solidFill>
                  <a:srgbClr val="00B0F0"/>
                </a:solidFill>
              </a:rPr>
              <a:t>の情報を補う語</a:t>
            </a:r>
            <a:r>
              <a:rPr lang="ja-JP" altLang="en-US" dirty="0" smtClean="0"/>
              <a:t>”として“補語”をおいてあげます。「</a:t>
            </a:r>
            <a:r>
              <a:rPr lang="ja-JP" altLang="en-US" dirty="0" smtClean="0">
                <a:solidFill>
                  <a:srgbClr val="FFC000"/>
                </a:solidFill>
              </a:rPr>
              <a:t>私</a:t>
            </a:r>
            <a:r>
              <a:rPr lang="ja-JP" altLang="en-US" dirty="0" smtClean="0"/>
              <a:t>＝</a:t>
            </a:r>
            <a:r>
              <a:rPr lang="ja-JP" altLang="en-US" dirty="0" smtClean="0">
                <a:solidFill>
                  <a:srgbClr val="00B0F0"/>
                </a:solidFill>
              </a:rPr>
              <a:t>学生</a:t>
            </a:r>
            <a:r>
              <a:rPr lang="ja-JP" altLang="en-US" dirty="0" smtClean="0"/>
              <a:t>」という関係が成立！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287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練習２　</a:t>
            </a:r>
            <a:r>
              <a:rPr lang="ja-JP" altLang="en-US" dirty="0"/>
              <a:t>文</a:t>
            </a:r>
            <a:r>
              <a:rPr lang="ja-JP" altLang="en-US" dirty="0" smtClean="0"/>
              <a:t>の骨組みってどうなっていた？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1023161"/>
            <a:ext cx="1529585" cy="533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第</a:t>
            </a:r>
            <a:r>
              <a:rPr lang="en-US" altLang="ja-JP" dirty="0" smtClean="0"/>
              <a:t>3</a:t>
            </a:r>
            <a:r>
              <a:rPr lang="ja-JP" altLang="en-US" dirty="0" smtClean="0"/>
              <a:t>文型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34103" y="1671234"/>
            <a:ext cx="8640960" cy="64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FFC000"/>
                </a:solidFill>
              </a:rPr>
              <a:t>Ｓ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50"/>
                </a:solidFill>
              </a:rPr>
              <a:t>Ｖ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7030A0"/>
                </a:solidFill>
              </a:rPr>
              <a:t>Ｏ</a:t>
            </a:r>
            <a:r>
              <a:rPr lang="ja-JP" altLang="en-US" dirty="0" smtClean="0"/>
              <a:t>　</a:t>
            </a:r>
            <a:r>
              <a:rPr lang="en-US" altLang="ja-JP" dirty="0" smtClean="0"/>
              <a:t>【</a:t>
            </a:r>
            <a:r>
              <a:rPr lang="en-US" altLang="ja-JP" cap="none" dirty="0" smtClean="0">
                <a:solidFill>
                  <a:srgbClr val="FFC000"/>
                </a:solidFill>
              </a:rPr>
              <a:t>I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00B050"/>
                </a:solidFill>
              </a:rPr>
              <a:t>like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7030A0"/>
                </a:solidFill>
              </a:rPr>
              <a:t>Tofu</a:t>
            </a:r>
            <a:r>
              <a:rPr lang="en-US" altLang="ja-JP" cap="none" dirty="0" smtClean="0"/>
              <a:t>.</a:t>
            </a:r>
            <a:r>
              <a:rPr lang="en-US" altLang="ja-JP" dirty="0" smtClean="0"/>
              <a:t>】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1520" y="2348832"/>
            <a:ext cx="8640960" cy="1440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⇒ </a:t>
            </a:r>
            <a:r>
              <a:rPr lang="ja-JP" altLang="en-US" dirty="0" smtClean="0">
                <a:solidFill>
                  <a:srgbClr val="FFC000"/>
                </a:solidFill>
              </a:rPr>
              <a:t>主語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50"/>
                </a:solidFill>
              </a:rPr>
              <a:t>動詞</a:t>
            </a:r>
            <a:r>
              <a:rPr lang="ja-JP" altLang="en-US" dirty="0" smtClean="0"/>
              <a:t>に“</a:t>
            </a:r>
            <a:r>
              <a:rPr lang="ja-JP" altLang="en-US" dirty="0">
                <a:solidFill>
                  <a:srgbClr val="7030A0"/>
                </a:solidFill>
              </a:rPr>
              <a:t>目的語</a:t>
            </a:r>
            <a:r>
              <a:rPr lang="ja-JP" altLang="en-US" dirty="0" smtClean="0"/>
              <a:t>”が続きます。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en-US" altLang="ja-JP" cap="none" dirty="0" smtClean="0"/>
              <a:t>I like</a:t>
            </a:r>
            <a:r>
              <a:rPr lang="ja-JP" altLang="en-US" dirty="0" smtClean="0"/>
              <a:t>」だけでは「私は好きです」となり、何が</a:t>
            </a:r>
            <a:endParaRPr lang="en-US" altLang="ja-JP" dirty="0" smtClean="0"/>
          </a:p>
          <a:p>
            <a:r>
              <a:rPr lang="ja-JP" altLang="en-US" dirty="0"/>
              <a:t>　好</a:t>
            </a:r>
            <a:r>
              <a:rPr lang="ja-JP" altLang="en-US" dirty="0" smtClean="0"/>
              <a:t>きなのかがわかりません。</a:t>
            </a:r>
            <a:endParaRPr lang="en-US" altLang="ja-JP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3754985"/>
            <a:ext cx="8640960" cy="125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 </a:t>
            </a:r>
            <a:r>
              <a:rPr lang="ja-JP" altLang="en-US" dirty="0" smtClean="0"/>
              <a:t> ⇒ そこで“～を”にあたる語として“目的語”をおいてあげます。“～を”“～に”＝ 目的語。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495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練習２　</a:t>
            </a:r>
            <a:r>
              <a:rPr lang="ja-JP" altLang="en-US" dirty="0"/>
              <a:t>文</a:t>
            </a:r>
            <a:r>
              <a:rPr lang="ja-JP" altLang="en-US" dirty="0" smtClean="0"/>
              <a:t>の骨組みってどうなっていた？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1023161"/>
            <a:ext cx="1529585" cy="533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第</a:t>
            </a:r>
            <a:r>
              <a:rPr lang="en-US" altLang="ja-JP" dirty="0"/>
              <a:t>4</a:t>
            </a:r>
            <a:r>
              <a:rPr lang="ja-JP" altLang="en-US" dirty="0" smtClean="0"/>
              <a:t>文型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34103" y="1671234"/>
            <a:ext cx="8640960" cy="64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FFC000"/>
                </a:solidFill>
              </a:rPr>
              <a:t>Ｓ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50"/>
                </a:solidFill>
              </a:rPr>
              <a:t>Ｖ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7030A0"/>
                </a:solidFill>
              </a:rPr>
              <a:t>Ｏ</a:t>
            </a:r>
            <a:r>
              <a:rPr lang="en-US" altLang="ja-JP" sz="1800" dirty="0" smtClean="0">
                <a:solidFill>
                  <a:srgbClr val="7030A0"/>
                </a:solidFill>
              </a:rPr>
              <a:t>1</a:t>
            </a:r>
            <a:r>
              <a:rPr lang="ja-JP" altLang="en-US" dirty="0" smtClean="0"/>
              <a:t>＋</a:t>
            </a:r>
            <a:r>
              <a:rPr lang="en-US" altLang="ja-JP" dirty="0" smtClean="0">
                <a:solidFill>
                  <a:srgbClr val="7030A0"/>
                </a:solidFill>
              </a:rPr>
              <a:t>O</a:t>
            </a:r>
            <a:r>
              <a:rPr lang="en-US" altLang="ja-JP" sz="1800" dirty="0" smtClean="0">
                <a:solidFill>
                  <a:srgbClr val="7030A0"/>
                </a:solidFill>
              </a:rPr>
              <a:t>2</a:t>
            </a:r>
            <a:r>
              <a:rPr lang="ja-JP" altLang="en-US" dirty="0" smtClean="0"/>
              <a:t>　</a:t>
            </a:r>
            <a:r>
              <a:rPr lang="en-US" altLang="ja-JP" dirty="0" smtClean="0"/>
              <a:t>【</a:t>
            </a:r>
            <a:r>
              <a:rPr lang="en-US" altLang="ja-JP" cap="none" dirty="0" smtClean="0">
                <a:solidFill>
                  <a:srgbClr val="FFC000"/>
                </a:solidFill>
              </a:rPr>
              <a:t>I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00B050"/>
                </a:solidFill>
              </a:rPr>
              <a:t>gave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7030A0"/>
                </a:solidFill>
              </a:rPr>
              <a:t>him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7030A0"/>
                </a:solidFill>
              </a:rPr>
              <a:t>Tofu</a:t>
            </a:r>
            <a:r>
              <a:rPr lang="en-US" altLang="ja-JP" cap="none" dirty="0" smtClean="0"/>
              <a:t>.</a:t>
            </a:r>
            <a:r>
              <a:rPr lang="en-US" altLang="ja-JP" dirty="0" smtClean="0"/>
              <a:t>】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1520" y="2348832"/>
            <a:ext cx="8640960" cy="1440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⇒ </a:t>
            </a:r>
            <a:r>
              <a:rPr lang="ja-JP" altLang="en-US" dirty="0" smtClean="0">
                <a:solidFill>
                  <a:srgbClr val="FFC000"/>
                </a:solidFill>
              </a:rPr>
              <a:t>主語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50"/>
                </a:solidFill>
              </a:rPr>
              <a:t>動詞</a:t>
            </a:r>
            <a:r>
              <a:rPr lang="ja-JP" altLang="en-US" dirty="0" smtClean="0"/>
              <a:t>に“</a:t>
            </a:r>
            <a:r>
              <a:rPr lang="ja-JP" altLang="en-US" dirty="0">
                <a:solidFill>
                  <a:srgbClr val="7030A0"/>
                </a:solidFill>
              </a:rPr>
              <a:t>目的語</a:t>
            </a:r>
            <a:r>
              <a:rPr lang="ja-JP" altLang="en-US" dirty="0" smtClean="0"/>
              <a:t>”が２つ続きます。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en-US" altLang="ja-JP" cap="none" dirty="0" smtClean="0"/>
              <a:t>I gave</a:t>
            </a:r>
            <a:r>
              <a:rPr lang="ja-JP" altLang="en-US" dirty="0" smtClean="0"/>
              <a:t>」だけでは「私はあげました」となり、</a:t>
            </a:r>
            <a:endParaRPr lang="en-US" altLang="ja-JP" dirty="0" smtClean="0"/>
          </a:p>
          <a:p>
            <a:r>
              <a:rPr lang="ja-JP" altLang="en-US" dirty="0" smtClean="0"/>
              <a:t>「誰に？」「何を？」という情報が足りません。</a:t>
            </a:r>
            <a:endParaRPr lang="en-US" altLang="ja-JP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3850973"/>
            <a:ext cx="8640960" cy="111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 </a:t>
            </a:r>
            <a:r>
              <a:rPr lang="ja-JP" altLang="en-US" dirty="0" smtClean="0"/>
              <a:t> ⇒　</a:t>
            </a:r>
            <a:r>
              <a:rPr lang="ja-JP" altLang="en-US" dirty="0" smtClean="0">
                <a:solidFill>
                  <a:srgbClr val="7030A0"/>
                </a:solidFill>
              </a:rPr>
              <a:t>Ｏ</a:t>
            </a:r>
            <a:r>
              <a:rPr lang="en-US" altLang="ja-JP" sz="1800" dirty="0" smtClean="0">
                <a:solidFill>
                  <a:srgbClr val="7030A0"/>
                </a:solidFill>
              </a:rPr>
              <a:t>1</a:t>
            </a:r>
            <a:r>
              <a:rPr lang="ja-JP" altLang="en-US" dirty="0" smtClean="0"/>
              <a:t>に「</a:t>
            </a:r>
            <a:r>
              <a:rPr lang="ja-JP" altLang="en-US" dirty="0" smtClean="0">
                <a:solidFill>
                  <a:srgbClr val="7030A0"/>
                </a:solidFill>
              </a:rPr>
              <a:t>人</a:t>
            </a:r>
            <a:r>
              <a:rPr lang="ja-JP" altLang="en-US" dirty="0" smtClean="0"/>
              <a:t>」、</a:t>
            </a:r>
            <a:r>
              <a:rPr lang="ja-JP" altLang="en-US" dirty="0" smtClean="0">
                <a:solidFill>
                  <a:srgbClr val="7030A0"/>
                </a:solidFill>
              </a:rPr>
              <a:t>Ｏ</a:t>
            </a:r>
            <a:r>
              <a:rPr lang="en-US" altLang="ja-JP" sz="1800" dirty="0" smtClean="0">
                <a:solidFill>
                  <a:srgbClr val="7030A0"/>
                </a:solidFill>
              </a:rPr>
              <a:t>2</a:t>
            </a:r>
            <a:r>
              <a:rPr lang="ja-JP" altLang="en-US" dirty="0" smtClean="0"/>
              <a:t>に「</a:t>
            </a:r>
            <a:r>
              <a:rPr lang="ja-JP" altLang="en-US" dirty="0" smtClean="0">
                <a:solidFill>
                  <a:srgbClr val="7030A0"/>
                </a:solidFill>
              </a:rPr>
              <a:t>物</a:t>
            </a:r>
            <a:r>
              <a:rPr lang="ja-JP" altLang="en-US" dirty="0" smtClean="0"/>
              <a:t>」を入れると、意味が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整います。 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91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練習２　</a:t>
            </a:r>
            <a:r>
              <a:rPr lang="ja-JP" altLang="en-US" dirty="0"/>
              <a:t>文</a:t>
            </a:r>
            <a:r>
              <a:rPr lang="ja-JP" altLang="en-US" dirty="0" smtClean="0"/>
              <a:t>の骨組みってどうなっていた？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1023161"/>
            <a:ext cx="1529585" cy="533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第</a:t>
            </a:r>
            <a:r>
              <a:rPr lang="en-US" altLang="ja-JP" dirty="0" smtClean="0"/>
              <a:t>5</a:t>
            </a:r>
            <a:r>
              <a:rPr lang="ja-JP" altLang="en-US" dirty="0" smtClean="0"/>
              <a:t>文型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34103" y="1671234"/>
            <a:ext cx="8640960" cy="64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FFC000"/>
                </a:solidFill>
              </a:rPr>
              <a:t>Ｓ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50"/>
                </a:solidFill>
              </a:rPr>
              <a:t>Ｖ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7030A0"/>
                </a:solidFill>
              </a:rPr>
              <a:t>Ｏ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F0"/>
                </a:solidFill>
              </a:rPr>
              <a:t>Ｃ</a:t>
            </a:r>
            <a:r>
              <a:rPr lang="ja-JP" altLang="en-US" dirty="0" smtClean="0"/>
              <a:t>　</a:t>
            </a:r>
            <a:r>
              <a:rPr lang="en-US" altLang="ja-JP" dirty="0" smtClean="0"/>
              <a:t>【</a:t>
            </a:r>
            <a:r>
              <a:rPr lang="en-US" altLang="ja-JP" cap="none" dirty="0" smtClean="0">
                <a:solidFill>
                  <a:srgbClr val="FFC000"/>
                </a:solidFill>
              </a:rPr>
              <a:t>I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00B050"/>
                </a:solidFill>
              </a:rPr>
              <a:t>call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7030A0"/>
                </a:solidFill>
              </a:rPr>
              <a:t>him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00B0F0"/>
                </a:solidFill>
              </a:rPr>
              <a:t>Ken</a:t>
            </a:r>
            <a:r>
              <a:rPr lang="en-US" altLang="ja-JP" cap="none" dirty="0" smtClean="0"/>
              <a:t>.</a:t>
            </a:r>
            <a:r>
              <a:rPr lang="en-US" altLang="ja-JP" dirty="0" smtClean="0"/>
              <a:t>】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1520" y="2348832"/>
            <a:ext cx="8640960" cy="1440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⇒ </a:t>
            </a:r>
            <a:r>
              <a:rPr lang="ja-JP" altLang="en-US" dirty="0" smtClean="0">
                <a:solidFill>
                  <a:srgbClr val="FFC000"/>
                </a:solidFill>
              </a:rPr>
              <a:t>主語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00B050"/>
                </a:solidFill>
              </a:rPr>
              <a:t>動詞</a:t>
            </a:r>
            <a:r>
              <a:rPr lang="ja-JP" altLang="en-US" dirty="0" smtClean="0"/>
              <a:t>に“</a:t>
            </a:r>
            <a:r>
              <a:rPr lang="ja-JP" altLang="en-US" dirty="0">
                <a:solidFill>
                  <a:srgbClr val="7030A0"/>
                </a:solidFill>
              </a:rPr>
              <a:t>目的語</a:t>
            </a:r>
            <a:r>
              <a:rPr lang="ja-JP" altLang="en-US" dirty="0" smtClean="0"/>
              <a:t>”“</a:t>
            </a:r>
            <a:r>
              <a:rPr lang="ja-JP" altLang="en-US" dirty="0" smtClean="0">
                <a:solidFill>
                  <a:srgbClr val="00B0F0"/>
                </a:solidFill>
              </a:rPr>
              <a:t>補語</a:t>
            </a:r>
            <a:r>
              <a:rPr lang="ja-JP" altLang="en-US" dirty="0" smtClean="0"/>
              <a:t>”が続きます。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en-US" altLang="ja-JP" dirty="0" smtClean="0"/>
              <a:t>I </a:t>
            </a:r>
            <a:r>
              <a:rPr lang="en-US" altLang="ja-JP" cap="none" dirty="0"/>
              <a:t>c</a:t>
            </a:r>
            <a:r>
              <a:rPr lang="en-US" altLang="ja-JP" cap="none" dirty="0" smtClean="0"/>
              <a:t>all</a:t>
            </a:r>
            <a:r>
              <a:rPr lang="ja-JP" altLang="en-US" dirty="0" smtClean="0"/>
              <a:t>」だけでは「私は呼びます」となり、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「何を？」「どう呼ぶの？」と疑問が残ります。</a:t>
            </a:r>
            <a:endParaRPr lang="en-US" altLang="ja-JP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3850973"/>
            <a:ext cx="8640960" cy="111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 </a:t>
            </a:r>
            <a:r>
              <a:rPr lang="ja-JP" altLang="en-US" dirty="0" smtClean="0"/>
              <a:t> ⇒　Ｏを置き、Ｏがどのようなものか情報を補って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あげます。「</a:t>
            </a:r>
            <a:r>
              <a:rPr lang="en-US" altLang="ja-JP" cap="none" dirty="0">
                <a:solidFill>
                  <a:srgbClr val="00B050"/>
                </a:solidFill>
              </a:rPr>
              <a:t>c</a:t>
            </a:r>
            <a:r>
              <a:rPr lang="en-US" altLang="ja-JP" cap="none" dirty="0" smtClean="0">
                <a:solidFill>
                  <a:srgbClr val="00B050"/>
                </a:solidFill>
              </a:rPr>
              <a:t>all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7030A0"/>
                </a:solidFill>
              </a:rPr>
              <a:t>him</a:t>
            </a:r>
            <a:r>
              <a:rPr lang="en-US" altLang="ja-JP" cap="none" dirty="0" smtClean="0"/>
              <a:t> </a:t>
            </a:r>
            <a:r>
              <a:rPr lang="en-US" altLang="ja-JP" cap="none" dirty="0" smtClean="0">
                <a:solidFill>
                  <a:srgbClr val="00B0F0"/>
                </a:solidFill>
              </a:rPr>
              <a:t>ken</a:t>
            </a:r>
            <a:r>
              <a:rPr lang="en-US" altLang="ja-JP" cap="none" dirty="0" smtClean="0"/>
              <a:t> </a:t>
            </a:r>
            <a:r>
              <a:rPr lang="ja-JP" altLang="en-US" dirty="0" smtClean="0"/>
              <a:t>＝ </a:t>
            </a:r>
            <a:r>
              <a:rPr lang="ja-JP" altLang="en-US" dirty="0" smtClean="0">
                <a:solidFill>
                  <a:srgbClr val="7030A0"/>
                </a:solidFill>
              </a:rPr>
              <a:t>彼を</a:t>
            </a:r>
            <a:r>
              <a:rPr lang="ja-JP" altLang="en-US" dirty="0" smtClean="0">
                <a:solidFill>
                  <a:srgbClr val="00B0F0"/>
                </a:solidFill>
              </a:rPr>
              <a:t>ケンと</a:t>
            </a:r>
            <a:r>
              <a:rPr lang="ja-JP" altLang="en-US" dirty="0" smtClean="0">
                <a:solidFill>
                  <a:srgbClr val="00B050"/>
                </a:solidFill>
              </a:rPr>
              <a:t>呼ぶ</a:t>
            </a:r>
            <a:r>
              <a:rPr lang="ja-JP" altLang="en-US" dirty="0" smtClean="0"/>
              <a:t>」</a:t>
            </a:r>
            <a:endParaRPr lang="en-US" altLang="ja-JP" dirty="0" smtClean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292080" y="5058324"/>
            <a:ext cx="2736304" cy="117898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FFFF00"/>
                </a:solidFill>
              </a:rPr>
              <a:t>彼</a:t>
            </a:r>
            <a:r>
              <a:rPr lang="en-US" altLang="ja-JP" dirty="0" smtClean="0">
                <a:solidFill>
                  <a:srgbClr val="FFFF00"/>
                </a:solidFill>
              </a:rPr>
              <a:t>(</a:t>
            </a:r>
            <a:r>
              <a:rPr lang="ja-JP" altLang="en-US" dirty="0" smtClean="0">
                <a:solidFill>
                  <a:srgbClr val="FFFF00"/>
                </a:solidFill>
              </a:rPr>
              <a:t>Ｏ</a:t>
            </a:r>
            <a:r>
              <a:rPr lang="en-US" altLang="ja-JP" dirty="0" smtClean="0">
                <a:solidFill>
                  <a:srgbClr val="FFFF00"/>
                </a:solidFill>
              </a:rPr>
              <a:t>)</a:t>
            </a:r>
            <a:r>
              <a:rPr lang="ja-JP" altLang="en-US" dirty="0" smtClean="0">
                <a:solidFill>
                  <a:srgbClr val="FFFF00"/>
                </a:solidFill>
              </a:rPr>
              <a:t>＝ケン</a:t>
            </a:r>
            <a:r>
              <a:rPr lang="en-US" altLang="ja-JP" dirty="0" smtClean="0">
                <a:solidFill>
                  <a:srgbClr val="FFFF00"/>
                </a:solidFill>
              </a:rPr>
              <a:t>(</a:t>
            </a:r>
            <a:r>
              <a:rPr lang="ja-JP" altLang="en-US" dirty="0" smtClean="0">
                <a:solidFill>
                  <a:srgbClr val="FFFF00"/>
                </a:solidFill>
              </a:rPr>
              <a:t>Ｃ</a:t>
            </a:r>
            <a:r>
              <a:rPr lang="en-US" altLang="ja-JP" dirty="0" smtClean="0">
                <a:solidFill>
                  <a:srgbClr val="FFFF00"/>
                </a:solidFill>
              </a:rPr>
              <a:t>)</a:t>
            </a:r>
          </a:p>
          <a:p>
            <a:endParaRPr lang="en-US" altLang="ja-JP" sz="1000" dirty="0">
              <a:solidFill>
                <a:srgbClr val="FFFF0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FFFF00"/>
                </a:solidFill>
              </a:rPr>
              <a:t>が成立。</a:t>
            </a:r>
            <a:endParaRPr lang="en-US" altLang="ja-JP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英文</a:t>
            </a:r>
            <a:r>
              <a:rPr lang="ja-JP" altLang="en-US" dirty="0" smtClean="0"/>
              <a:t>の</a:t>
            </a:r>
            <a:r>
              <a:rPr lang="ja-JP" altLang="en-US" dirty="0"/>
              <a:t>骨組</a:t>
            </a:r>
            <a:r>
              <a:rPr lang="ja-JP" altLang="en-US" dirty="0" smtClean="0"/>
              <a:t>みを</a:t>
            </a:r>
            <a:r>
              <a:rPr lang="ja-JP" altLang="en-US" dirty="0"/>
              <a:t>作</a:t>
            </a:r>
            <a:r>
              <a:rPr lang="ja-JP" altLang="en-US" dirty="0" smtClean="0"/>
              <a:t>るのは、</a:t>
            </a:r>
            <a:r>
              <a:rPr lang="en-US" altLang="ja-JP" dirty="0" smtClean="0"/>
              <a:t>SVOC</a:t>
            </a:r>
            <a:r>
              <a:rPr lang="ja-JP" altLang="en-US" dirty="0" smtClean="0"/>
              <a:t>の４つがメイン！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2" y="1023160"/>
            <a:ext cx="8909897" cy="711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日本文</a:t>
            </a:r>
            <a:r>
              <a:rPr lang="ja-JP" altLang="en-US" dirty="0" smtClean="0"/>
              <a:t>を見て、主語・動詞を分析し、文型を定めよう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51520" y="2473716"/>
            <a:ext cx="8640960" cy="1266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dirty="0" smtClean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24403" y="2920854"/>
            <a:ext cx="8768077" cy="1083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特に、主語は「隠れている」ことが多いです。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和文</a:t>
            </a:r>
            <a:r>
              <a:rPr lang="ja-JP" altLang="en-US" dirty="0"/>
              <a:t>分析</a:t>
            </a:r>
            <a:r>
              <a:rPr lang="ja-JP" altLang="en-US" dirty="0" smtClean="0"/>
              <a:t>をして、主語を正しく確定しましょう。</a:t>
            </a:r>
            <a:endParaRPr lang="en-US" altLang="ja-JP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843" y="1806453"/>
            <a:ext cx="9036496" cy="988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「昨日」「金曜日の夜」「学校で」など、時や場所を表す情報を、必要に応じて補足していこう。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386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次回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930672"/>
            <a:ext cx="8909897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実際に和文和訳の練習をしてみましょう！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11" y="2145294"/>
            <a:ext cx="2857500" cy="2857500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266471" y="2185838"/>
            <a:ext cx="6426129" cy="198265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solidFill>
                  <a:srgbClr val="00B0F0"/>
                </a:solidFill>
              </a:rPr>
              <a:t>「閑古鳥が鳴く」「齟齬がある」「豆腐といえば浩司だよ」</a:t>
            </a:r>
            <a:r>
              <a:rPr lang="en-US" altLang="ja-JP" dirty="0" smtClean="0">
                <a:solidFill>
                  <a:srgbClr val="00B0F0"/>
                </a:solidFill>
              </a:rPr>
              <a:t>…</a:t>
            </a:r>
            <a:r>
              <a:rPr lang="ja-JP" altLang="en-US" dirty="0" smtClean="0">
                <a:solidFill>
                  <a:srgbClr val="00B0F0"/>
                </a:solidFill>
              </a:rPr>
              <a:t>　どんなことを伝えたいのか、分析してみましょう。</a:t>
            </a:r>
            <a:endParaRPr lang="en-US" altLang="ja-JP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blinds dir="vert"/>
      </p:transition>
    </mc:Choice>
    <mc:Fallback xmlns="">
      <p:transition spd="slow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ングル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347</TotalTime>
  <Words>330</Words>
  <Application>Microsoft Office PowerPoint</Application>
  <PresentationFormat>画面に合わせる (4:3)</PresentationFormat>
  <Paragraphs>57</Paragraphs>
  <Slides>10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HG創英角ｺﾞｼｯｸUB</vt:lpstr>
      <vt:lpstr>ＭＳ Ｐゴシック</vt:lpstr>
      <vt:lpstr>Arial</vt:lpstr>
      <vt:lpstr>Calibri</vt:lpstr>
      <vt:lpstr>Franklin Gothic Book</vt:lpstr>
      <vt:lpstr>Franklin Gothic Medium</vt:lpstr>
      <vt:lpstr>Tunga</vt:lpstr>
      <vt:lpstr>Wingdings</vt:lpstr>
      <vt:lpstr>アングル</vt:lpstr>
      <vt:lpstr>英作文に取り組むにあたって② （主に実践英語選択者）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家庭科課題②への挑戦</dc:title>
  <dc:creator>KOUJI</dc:creator>
  <cp:lastModifiedBy>三串　浩司</cp:lastModifiedBy>
  <cp:revision>47</cp:revision>
  <cp:lastPrinted>2020-04-28T02:35:26Z</cp:lastPrinted>
  <dcterms:created xsi:type="dcterms:W3CDTF">2020-04-26T14:06:56Z</dcterms:created>
  <dcterms:modified xsi:type="dcterms:W3CDTF">2020-04-28T02:39:59Z</dcterms:modified>
</cp:coreProperties>
</file>