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73" r:id="rId2"/>
    <p:sldId id="275" r:id="rId3"/>
    <p:sldId id="277" r:id="rId4"/>
    <p:sldId id="270" r:id="rId5"/>
    <p:sldId id="271" r:id="rId6"/>
  </p:sldIdLst>
  <p:sldSz cx="6858000" cy="9144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55" d="100"/>
          <a:sy n="55" d="100"/>
        </p:scale>
        <p:origin x="2166" y="6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5A235A48-345B-413F-8A35-A21E4BA0CC11}" type="datetimeFigureOut">
              <a:rPr kumimoji="1" lang="ja-JP" altLang="en-US" smtClean="0"/>
              <a:pPr/>
              <a:t>2021/9/8</a:t>
            </a:fld>
            <a:endParaRPr kumimoji="1" lang="ja-JP" altLang="en-US"/>
          </a:p>
        </p:txBody>
      </p:sp>
      <p:sp>
        <p:nvSpPr>
          <p:cNvPr id="4" name="スライド イメージ プレースホルダ 3"/>
          <p:cNvSpPr>
            <a:spLocks noGrp="1" noRot="1" noChangeAspect="1"/>
          </p:cNvSpPr>
          <p:nvPr>
            <p:ph type="sldImg" idx="2"/>
          </p:nvPr>
        </p:nvSpPr>
        <p:spPr>
          <a:xfrm>
            <a:off x="1979613" y="739775"/>
            <a:ext cx="27765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A0CD9D19-37E0-4664-8E48-4E9460C02E48}" type="slidenum">
              <a:rPr kumimoji="1" lang="ja-JP" altLang="en-US" smtClean="0"/>
              <a:pPr/>
              <a:t>‹#›</a:t>
            </a:fld>
            <a:endParaRPr kumimoji="1" lang="ja-JP" altLang="en-US"/>
          </a:p>
        </p:txBody>
      </p:sp>
    </p:spTree>
    <p:extLst>
      <p:ext uri="{BB962C8B-B14F-4D97-AF65-F5344CB8AC3E}">
        <p14:creationId xmlns:p14="http://schemas.microsoft.com/office/powerpoint/2010/main" val="7731611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02CCDB0-7087-4F92-9889-771D2E194FBE}" type="datetimeFigureOut">
              <a:rPr kumimoji="1" lang="ja-JP" altLang="en-US" smtClean="0"/>
              <a:pPr/>
              <a:t>2021/9/8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3A9E2C-3C74-4E94-A2D8-B7691ABD3ED9}" type="slidenum">
              <a:rPr kumimoji="1" lang="ja-JP" altLang="en-US" smtClean="0"/>
              <a:pPr/>
              <a:t>‹#›</a:t>
            </a:fld>
            <a:endParaRPr kumimoji="1" lang="ja-JP" altLang="en-US"/>
          </a:p>
        </p:txBody>
      </p:sp>
    </p:spTree>
    <p:extLst>
      <p:ext uri="{BB962C8B-B14F-4D97-AF65-F5344CB8AC3E}">
        <p14:creationId xmlns:p14="http://schemas.microsoft.com/office/powerpoint/2010/main" val="354151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2CCDB0-7087-4F92-9889-771D2E194FBE}" type="datetimeFigureOut">
              <a:rPr kumimoji="1" lang="ja-JP" altLang="en-US" smtClean="0"/>
              <a:pPr/>
              <a:t>2021/9/8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3A9E2C-3C74-4E94-A2D8-B7691ABD3ED9}" type="slidenum">
              <a:rPr kumimoji="1" lang="ja-JP" altLang="en-US" smtClean="0"/>
              <a:pPr/>
              <a:t>‹#›</a:t>
            </a:fld>
            <a:endParaRPr kumimoji="1" lang="ja-JP" altLang="en-US"/>
          </a:p>
        </p:txBody>
      </p:sp>
    </p:spTree>
    <p:extLst>
      <p:ext uri="{BB962C8B-B14F-4D97-AF65-F5344CB8AC3E}">
        <p14:creationId xmlns:p14="http://schemas.microsoft.com/office/powerpoint/2010/main" val="133018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2CCDB0-7087-4F92-9889-771D2E194FBE}" type="datetimeFigureOut">
              <a:rPr kumimoji="1" lang="ja-JP" altLang="en-US" smtClean="0"/>
              <a:pPr/>
              <a:t>2021/9/8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3A9E2C-3C74-4E94-A2D8-B7691ABD3ED9}" type="slidenum">
              <a:rPr kumimoji="1" lang="ja-JP" altLang="en-US" smtClean="0"/>
              <a:pPr/>
              <a:t>‹#›</a:t>
            </a:fld>
            <a:endParaRPr kumimoji="1" lang="ja-JP" altLang="en-US"/>
          </a:p>
        </p:txBody>
      </p:sp>
    </p:spTree>
    <p:extLst>
      <p:ext uri="{BB962C8B-B14F-4D97-AF65-F5344CB8AC3E}">
        <p14:creationId xmlns:p14="http://schemas.microsoft.com/office/powerpoint/2010/main" val="335808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2CCDB0-7087-4F92-9889-771D2E194FBE}" type="datetimeFigureOut">
              <a:rPr kumimoji="1" lang="ja-JP" altLang="en-US" smtClean="0"/>
              <a:pPr/>
              <a:t>2021/9/8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3A9E2C-3C74-4E94-A2D8-B7691ABD3ED9}" type="slidenum">
              <a:rPr kumimoji="1" lang="ja-JP" altLang="en-US" smtClean="0"/>
              <a:pPr/>
              <a:t>‹#›</a:t>
            </a:fld>
            <a:endParaRPr kumimoji="1" lang="ja-JP" altLang="en-US"/>
          </a:p>
        </p:txBody>
      </p:sp>
    </p:spTree>
    <p:extLst>
      <p:ext uri="{BB962C8B-B14F-4D97-AF65-F5344CB8AC3E}">
        <p14:creationId xmlns:p14="http://schemas.microsoft.com/office/powerpoint/2010/main" val="44533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02CCDB0-7087-4F92-9889-771D2E194FBE}" type="datetimeFigureOut">
              <a:rPr kumimoji="1" lang="ja-JP" altLang="en-US" smtClean="0"/>
              <a:pPr/>
              <a:t>2021/9/8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13A9E2C-3C74-4E94-A2D8-B7691ABD3ED9}" type="slidenum">
              <a:rPr kumimoji="1" lang="ja-JP" altLang="en-US" smtClean="0"/>
              <a:pPr/>
              <a:t>‹#›</a:t>
            </a:fld>
            <a:endParaRPr kumimoji="1" lang="ja-JP" altLang="en-US"/>
          </a:p>
        </p:txBody>
      </p:sp>
    </p:spTree>
    <p:extLst>
      <p:ext uri="{BB962C8B-B14F-4D97-AF65-F5344CB8AC3E}">
        <p14:creationId xmlns:p14="http://schemas.microsoft.com/office/powerpoint/2010/main" val="56739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2CCDB0-7087-4F92-9889-771D2E194FBE}" type="datetimeFigureOut">
              <a:rPr kumimoji="1" lang="ja-JP" altLang="en-US" smtClean="0"/>
              <a:pPr/>
              <a:t>2021/9/8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3A9E2C-3C74-4E94-A2D8-B7691ABD3ED9}" type="slidenum">
              <a:rPr kumimoji="1" lang="ja-JP" altLang="en-US" smtClean="0"/>
              <a:pPr/>
              <a:t>‹#›</a:t>
            </a:fld>
            <a:endParaRPr kumimoji="1" lang="ja-JP" altLang="en-US"/>
          </a:p>
        </p:txBody>
      </p:sp>
    </p:spTree>
    <p:extLst>
      <p:ext uri="{BB962C8B-B14F-4D97-AF65-F5344CB8AC3E}">
        <p14:creationId xmlns:p14="http://schemas.microsoft.com/office/powerpoint/2010/main" val="131225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02CCDB0-7087-4F92-9889-771D2E194FBE}" type="datetimeFigureOut">
              <a:rPr kumimoji="1" lang="ja-JP" altLang="en-US" smtClean="0"/>
              <a:pPr/>
              <a:t>2021/9/8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13A9E2C-3C74-4E94-A2D8-B7691ABD3ED9}" type="slidenum">
              <a:rPr kumimoji="1" lang="ja-JP" altLang="en-US" smtClean="0"/>
              <a:pPr/>
              <a:t>‹#›</a:t>
            </a:fld>
            <a:endParaRPr kumimoji="1" lang="ja-JP" altLang="en-US"/>
          </a:p>
        </p:txBody>
      </p:sp>
    </p:spTree>
    <p:extLst>
      <p:ext uri="{BB962C8B-B14F-4D97-AF65-F5344CB8AC3E}">
        <p14:creationId xmlns:p14="http://schemas.microsoft.com/office/powerpoint/2010/main" val="297275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02CCDB0-7087-4F92-9889-771D2E194FBE}" type="datetimeFigureOut">
              <a:rPr kumimoji="1" lang="ja-JP" altLang="en-US" smtClean="0"/>
              <a:pPr/>
              <a:t>2021/9/8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13A9E2C-3C74-4E94-A2D8-B7691ABD3ED9}" type="slidenum">
              <a:rPr kumimoji="1" lang="ja-JP" altLang="en-US" smtClean="0"/>
              <a:pPr/>
              <a:t>‹#›</a:t>
            </a:fld>
            <a:endParaRPr kumimoji="1" lang="ja-JP" altLang="en-US"/>
          </a:p>
        </p:txBody>
      </p:sp>
    </p:spTree>
    <p:extLst>
      <p:ext uri="{BB962C8B-B14F-4D97-AF65-F5344CB8AC3E}">
        <p14:creationId xmlns:p14="http://schemas.microsoft.com/office/powerpoint/2010/main" val="291098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CCDB0-7087-4F92-9889-771D2E194FBE}" type="datetimeFigureOut">
              <a:rPr kumimoji="1" lang="ja-JP" altLang="en-US" smtClean="0"/>
              <a:pPr/>
              <a:t>2021/9/8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13A9E2C-3C74-4E94-A2D8-B7691ABD3ED9}" type="slidenum">
              <a:rPr kumimoji="1" lang="ja-JP" altLang="en-US" smtClean="0"/>
              <a:pPr/>
              <a:t>‹#›</a:t>
            </a:fld>
            <a:endParaRPr kumimoji="1" lang="ja-JP" altLang="en-US"/>
          </a:p>
        </p:txBody>
      </p:sp>
    </p:spTree>
    <p:extLst>
      <p:ext uri="{BB962C8B-B14F-4D97-AF65-F5344CB8AC3E}">
        <p14:creationId xmlns:p14="http://schemas.microsoft.com/office/powerpoint/2010/main" val="239497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2CCDB0-7087-4F92-9889-771D2E194FBE}" type="datetimeFigureOut">
              <a:rPr kumimoji="1" lang="ja-JP" altLang="en-US" smtClean="0"/>
              <a:pPr/>
              <a:t>2021/9/8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3A9E2C-3C74-4E94-A2D8-B7691ABD3ED9}" type="slidenum">
              <a:rPr kumimoji="1" lang="ja-JP" altLang="en-US" smtClean="0"/>
              <a:pPr/>
              <a:t>‹#›</a:t>
            </a:fld>
            <a:endParaRPr kumimoji="1" lang="ja-JP" altLang="en-US"/>
          </a:p>
        </p:txBody>
      </p:sp>
    </p:spTree>
    <p:extLst>
      <p:ext uri="{BB962C8B-B14F-4D97-AF65-F5344CB8AC3E}">
        <p14:creationId xmlns:p14="http://schemas.microsoft.com/office/powerpoint/2010/main" val="211287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2CCDB0-7087-4F92-9889-771D2E194FBE}" type="datetimeFigureOut">
              <a:rPr kumimoji="1" lang="ja-JP" altLang="en-US" smtClean="0"/>
              <a:pPr/>
              <a:t>2021/9/8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13A9E2C-3C74-4E94-A2D8-B7691ABD3ED9}" type="slidenum">
              <a:rPr kumimoji="1" lang="ja-JP" altLang="en-US" smtClean="0"/>
              <a:pPr/>
              <a:t>‹#›</a:t>
            </a:fld>
            <a:endParaRPr kumimoji="1" lang="ja-JP" altLang="en-US"/>
          </a:p>
        </p:txBody>
      </p:sp>
    </p:spTree>
    <p:extLst>
      <p:ext uri="{BB962C8B-B14F-4D97-AF65-F5344CB8AC3E}">
        <p14:creationId xmlns:p14="http://schemas.microsoft.com/office/powerpoint/2010/main" val="274937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02CCDB0-7087-4F92-9889-771D2E194FBE}" type="datetimeFigureOut">
              <a:rPr kumimoji="1" lang="ja-JP" altLang="en-US" smtClean="0"/>
              <a:pPr/>
              <a:t>2021/9/8</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13A9E2C-3C74-4E94-A2D8-B7691ABD3ED9}" type="slidenum">
              <a:rPr kumimoji="1" lang="ja-JP" altLang="en-US" smtClean="0"/>
              <a:pPr/>
              <a:t>‹#›</a:t>
            </a:fld>
            <a:endParaRPr kumimoji="1" lang="ja-JP" altLang="en-US"/>
          </a:p>
        </p:txBody>
      </p:sp>
    </p:spTree>
    <p:extLst>
      <p:ext uri="{BB962C8B-B14F-4D97-AF65-F5344CB8AC3E}">
        <p14:creationId xmlns:p14="http://schemas.microsoft.com/office/powerpoint/2010/main" val="26531024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E2BB067-BFA4-4718-910D-186D33FE3BC5}"/>
              </a:ext>
            </a:extLst>
          </p:cNvPr>
          <p:cNvSpPr txBox="1"/>
          <p:nvPr/>
        </p:nvSpPr>
        <p:spPr>
          <a:xfrm>
            <a:off x="116632" y="0"/>
            <a:ext cx="6624736" cy="584775"/>
          </a:xfrm>
          <a:prstGeom prst="rect">
            <a:avLst/>
          </a:prstGeom>
          <a:noFill/>
        </p:spPr>
        <p:txBody>
          <a:bodyPr wrap="square" rtlCol="0">
            <a:spAutoFit/>
          </a:bodyPr>
          <a:lstStyle/>
          <a:p>
            <a:r>
              <a:rPr kumimoji="1" lang="ja-JP" altLang="en-US" sz="3200" dirty="0"/>
              <a:t>ため池の自然　１１</a:t>
            </a:r>
            <a:r>
              <a:rPr kumimoji="1" lang="ja-JP" altLang="en-US" dirty="0"/>
              <a:t>　　　　　　兵庫県立香寺高等学校</a:t>
            </a:r>
          </a:p>
        </p:txBody>
      </p:sp>
      <p:sp>
        <p:nvSpPr>
          <p:cNvPr id="3" name="テキスト ボックス 2">
            <a:extLst>
              <a:ext uri="{FF2B5EF4-FFF2-40B4-BE49-F238E27FC236}">
                <a16:creationId xmlns:a16="http://schemas.microsoft.com/office/drawing/2014/main" id="{77562562-516C-4F72-A414-1F342B493614}"/>
              </a:ext>
            </a:extLst>
          </p:cNvPr>
          <p:cNvSpPr txBox="1"/>
          <p:nvPr/>
        </p:nvSpPr>
        <p:spPr>
          <a:xfrm>
            <a:off x="0" y="4860032"/>
            <a:ext cx="6858000" cy="4770537"/>
          </a:xfrm>
          <a:prstGeom prst="rect">
            <a:avLst/>
          </a:prstGeom>
          <a:noFill/>
        </p:spPr>
        <p:txBody>
          <a:bodyPr wrap="square" rtlCol="0">
            <a:spAutoFit/>
          </a:bodyPr>
          <a:lstStyle/>
          <a:p>
            <a:r>
              <a:rPr lang="ja-JP" altLang="en-US" sz="3200" dirty="0"/>
              <a:t> オオバン</a:t>
            </a:r>
            <a:r>
              <a:rPr kumimoji="1" lang="ja-JP" altLang="en-US" sz="3200" dirty="0"/>
              <a:t>（</a:t>
            </a:r>
            <a:r>
              <a:rPr lang="en-US" altLang="ja-JP" sz="3200" i="1" dirty="0" err="1"/>
              <a:t>Fulica</a:t>
            </a:r>
            <a:r>
              <a:rPr lang="en-US" altLang="ja-JP" sz="3200" i="1" dirty="0"/>
              <a:t> </a:t>
            </a:r>
            <a:r>
              <a:rPr lang="en-US" altLang="ja-JP" sz="3200" i="1" dirty="0" err="1"/>
              <a:t>atra</a:t>
            </a:r>
            <a:r>
              <a:rPr kumimoji="1" lang="ja-JP" altLang="en-US" sz="3200" dirty="0"/>
              <a:t>）</a:t>
            </a:r>
            <a:r>
              <a:rPr lang="ja-JP" altLang="en-US" sz="3200" dirty="0"/>
              <a:t>　　　　　　</a:t>
            </a:r>
            <a:r>
              <a:rPr kumimoji="1" lang="ja-JP" altLang="en-US" sz="2400" dirty="0"/>
              <a:t>クイナ</a:t>
            </a:r>
            <a:r>
              <a:rPr lang="ja-JP" altLang="en-US" sz="2400" dirty="0"/>
              <a:t>科</a:t>
            </a:r>
            <a:endParaRPr lang="en-US" altLang="ja-JP" sz="2400" dirty="0"/>
          </a:p>
          <a:p>
            <a:r>
              <a:rPr lang="ja-JP" altLang="en-US" sz="3200" dirty="0"/>
              <a:t>　</a:t>
            </a:r>
            <a:r>
              <a:rPr lang="ja-JP" altLang="en-US" sz="2400" dirty="0">
                <a:latin typeface="+mj-ea"/>
                <a:ea typeface="+mj-ea"/>
                <a:cs typeface="Arial Unicode MS" panose="020B0604020202020204" pitchFamily="50" charset="-128"/>
              </a:rPr>
              <a:t>体長は約４０</a:t>
            </a:r>
            <a:r>
              <a:rPr lang="en-US" altLang="ja-JP" sz="2400" dirty="0">
                <a:latin typeface="+mj-ea"/>
                <a:ea typeface="+mj-ea"/>
                <a:cs typeface="Arial Unicode MS" panose="020B0604020202020204" pitchFamily="50" charset="-128"/>
              </a:rPr>
              <a:t>cm</a:t>
            </a:r>
            <a:r>
              <a:rPr lang="ja-JP" altLang="en-US" sz="2400" dirty="0">
                <a:latin typeface="+mj-ea"/>
                <a:ea typeface="+mj-ea"/>
                <a:cs typeface="Arial Unicode MS" panose="020B0604020202020204" pitchFamily="50" charset="-128"/>
              </a:rPr>
              <a:t>で、羽を広げると７５ｃｍほどになります。</a:t>
            </a:r>
            <a:endParaRPr lang="en-US" altLang="ja-JP" sz="2400" dirty="0">
              <a:latin typeface="+mj-ea"/>
              <a:ea typeface="+mj-ea"/>
              <a:cs typeface="Arial Unicode MS" panose="020B0604020202020204" pitchFamily="50" charset="-128"/>
            </a:endParaRPr>
          </a:p>
          <a:p>
            <a:r>
              <a:rPr lang="ja-JP" altLang="en-US" sz="2400" dirty="0">
                <a:latin typeface="+mj-ea"/>
                <a:ea typeface="+mj-ea"/>
                <a:cs typeface="Arial Unicode MS" panose="020B0604020202020204" pitchFamily="50" charset="-128"/>
              </a:rPr>
              <a:t>　泳ぎも飛ぶのもあまり得意ではありませんが、脚に木の葉状の水かきがあるため、近縁種のバンよりも泳ぐのは上手です。</a:t>
            </a:r>
            <a:endParaRPr lang="en-US" altLang="ja-JP" sz="2400" dirty="0">
              <a:latin typeface="+mj-ea"/>
              <a:ea typeface="+mj-ea"/>
              <a:cs typeface="Arial Unicode MS" panose="020B0604020202020204" pitchFamily="50" charset="-128"/>
            </a:endParaRPr>
          </a:p>
          <a:p>
            <a:r>
              <a:rPr lang="ja-JP" altLang="en-US" sz="2400" dirty="0">
                <a:latin typeface="+mj-ea"/>
                <a:ea typeface="+mj-ea"/>
                <a:cs typeface="Arial Unicode MS" panose="020B0604020202020204" pitchFamily="50" charset="-128"/>
              </a:rPr>
              <a:t>　水田を外敵から守る田の番人にみえることからバンという名前になりました。身近にいる鳥でしたが、最近は見られることが少なくなりました。</a:t>
            </a:r>
            <a:endParaRPr lang="en-US" altLang="ja-JP" sz="2400" dirty="0">
              <a:latin typeface="+mj-ea"/>
              <a:ea typeface="+mj-ea"/>
              <a:cs typeface="Arial Unicode MS" panose="020B0604020202020204" pitchFamily="50" charset="-128"/>
            </a:endParaRPr>
          </a:p>
          <a:p>
            <a:r>
              <a:rPr lang="ja-JP" altLang="en-US" sz="2400" dirty="0"/>
              <a:t>　</a:t>
            </a:r>
            <a:endParaRPr lang="en-US" altLang="ja-JP" sz="2400" dirty="0"/>
          </a:p>
          <a:p>
            <a:r>
              <a:rPr lang="ja-JP" altLang="en-US" sz="2400" dirty="0"/>
              <a:t>　写真は、土師地区の中の池で撮影しました。</a:t>
            </a:r>
            <a:endParaRPr lang="en-US" altLang="ja-JP" sz="2400" dirty="0"/>
          </a:p>
          <a:p>
            <a:r>
              <a:rPr kumimoji="1" lang="ja-JP" altLang="en-US" sz="2400" dirty="0"/>
              <a:t>　</a:t>
            </a:r>
          </a:p>
        </p:txBody>
      </p:sp>
      <p:pic>
        <p:nvPicPr>
          <p:cNvPr id="307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43" t="3536" r="4143" b="6206"/>
          <a:stretch/>
        </p:blipFill>
        <p:spPr bwMode="auto">
          <a:xfrm>
            <a:off x="-1" y="584775"/>
            <a:ext cx="6884281" cy="427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26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E2BB067-BFA4-4718-910D-186D33FE3BC5}"/>
              </a:ext>
            </a:extLst>
          </p:cNvPr>
          <p:cNvSpPr txBox="1"/>
          <p:nvPr/>
        </p:nvSpPr>
        <p:spPr>
          <a:xfrm>
            <a:off x="116632" y="0"/>
            <a:ext cx="6624736" cy="584775"/>
          </a:xfrm>
          <a:prstGeom prst="rect">
            <a:avLst/>
          </a:prstGeom>
          <a:noFill/>
        </p:spPr>
        <p:txBody>
          <a:bodyPr wrap="square" rtlCol="0">
            <a:spAutoFit/>
          </a:bodyPr>
          <a:lstStyle/>
          <a:p>
            <a:r>
              <a:rPr kumimoji="1" lang="ja-JP" altLang="en-US" sz="3200" dirty="0"/>
              <a:t>ため池の自然　１２</a:t>
            </a:r>
            <a:r>
              <a:rPr kumimoji="1" lang="ja-JP" altLang="en-US" dirty="0"/>
              <a:t>　　　　　　兵庫県立香寺高等学校</a:t>
            </a:r>
          </a:p>
        </p:txBody>
      </p:sp>
      <p:sp>
        <p:nvSpPr>
          <p:cNvPr id="3" name="テキスト ボックス 2">
            <a:extLst>
              <a:ext uri="{FF2B5EF4-FFF2-40B4-BE49-F238E27FC236}">
                <a16:creationId xmlns:a16="http://schemas.microsoft.com/office/drawing/2014/main" id="{77562562-516C-4F72-A414-1F342B493614}"/>
              </a:ext>
            </a:extLst>
          </p:cNvPr>
          <p:cNvSpPr txBox="1"/>
          <p:nvPr/>
        </p:nvSpPr>
        <p:spPr>
          <a:xfrm>
            <a:off x="0" y="4676478"/>
            <a:ext cx="6858000" cy="4401205"/>
          </a:xfrm>
          <a:prstGeom prst="rect">
            <a:avLst/>
          </a:prstGeom>
          <a:noFill/>
        </p:spPr>
        <p:txBody>
          <a:bodyPr wrap="square" rtlCol="0">
            <a:spAutoFit/>
          </a:bodyPr>
          <a:lstStyle/>
          <a:p>
            <a:r>
              <a:rPr kumimoji="1" lang="ja-JP" altLang="en-US" sz="3200" dirty="0"/>
              <a:t>アメリカザリガニ（</a:t>
            </a:r>
            <a:r>
              <a:rPr kumimoji="1" lang="en-US" altLang="ja-JP" sz="3200" i="1" dirty="0" err="1"/>
              <a:t>Procambarus</a:t>
            </a:r>
            <a:r>
              <a:rPr kumimoji="1" lang="en-US" altLang="ja-JP" sz="3200" i="1" dirty="0"/>
              <a:t> </a:t>
            </a:r>
            <a:r>
              <a:rPr kumimoji="1" lang="en-US" altLang="ja-JP" sz="3200" i="1" dirty="0" err="1"/>
              <a:t>clarkii</a:t>
            </a:r>
            <a:r>
              <a:rPr kumimoji="1" lang="ja-JP" altLang="en-US" sz="3200" dirty="0"/>
              <a:t>）　　　　　　　　　　　　</a:t>
            </a:r>
            <a:endParaRPr kumimoji="1" lang="en-US" altLang="ja-JP" sz="3200" dirty="0"/>
          </a:p>
          <a:p>
            <a:r>
              <a:rPr lang="ja-JP" altLang="en-US" sz="2400" dirty="0"/>
              <a:t>　　　　　　　　　　　　　　　                  アメリカザリガニ科</a:t>
            </a:r>
            <a:endParaRPr lang="en-US" altLang="ja-JP" sz="2400" dirty="0"/>
          </a:p>
          <a:p>
            <a:r>
              <a:rPr lang="ja-JP" altLang="en-US" sz="3200" dirty="0"/>
              <a:t>　</a:t>
            </a:r>
            <a:r>
              <a:rPr lang="ja-JP" altLang="en-US" sz="2400" dirty="0">
                <a:latin typeface="+mj-ea"/>
                <a:ea typeface="+mj-ea"/>
                <a:cs typeface="Arial Unicode MS" panose="020B0604020202020204" pitchFamily="50" charset="-128"/>
              </a:rPr>
              <a:t>名前の通りアメリカが主な生息地でしたが、世界各国に放流され分布を広げました。日本では、</a:t>
            </a:r>
            <a:r>
              <a:rPr lang="ja-JP" altLang="en-US" sz="2400" dirty="0">
                <a:latin typeface="+mj-ea"/>
                <a:cs typeface="Arial Unicode MS" panose="020B0604020202020204" pitchFamily="50" charset="-128"/>
              </a:rPr>
              <a:t>元の生態系が崩れるため、</a:t>
            </a:r>
            <a:r>
              <a:rPr lang="ja-JP" altLang="en-US" sz="2400" dirty="0">
                <a:latin typeface="+mj-ea"/>
                <a:ea typeface="+mj-ea"/>
                <a:cs typeface="Arial Unicode MS" panose="020B0604020202020204" pitchFamily="50" charset="-128"/>
              </a:rPr>
              <a:t>侵略的外来種として絶滅させるための活動が行われています。</a:t>
            </a:r>
            <a:endParaRPr lang="en-US" altLang="ja-JP" sz="2400" dirty="0">
              <a:latin typeface="+mj-ea"/>
              <a:ea typeface="+mj-ea"/>
              <a:cs typeface="Arial Unicode MS" panose="020B0604020202020204" pitchFamily="50" charset="-128"/>
            </a:endParaRPr>
          </a:p>
          <a:p>
            <a:r>
              <a:rPr lang="en-US" altLang="ja-JP" sz="2400" dirty="0">
                <a:latin typeface="+mj-ea"/>
                <a:ea typeface="+mj-ea"/>
                <a:cs typeface="Arial Unicode MS" panose="020B0604020202020204" pitchFamily="50" charset="-128"/>
              </a:rPr>
              <a:t>   </a:t>
            </a:r>
            <a:r>
              <a:rPr lang="ja-JP" altLang="en-US" sz="2400" dirty="0">
                <a:latin typeface="+mj-ea"/>
                <a:ea typeface="+mj-ea"/>
                <a:cs typeface="Arial Unicode MS" panose="020B0604020202020204" pitchFamily="50" charset="-128"/>
              </a:rPr>
              <a:t>アメリカや中国では美味とされ国民的に食されていますが、</a:t>
            </a:r>
            <a:r>
              <a:rPr lang="ja-JP" altLang="en-US" sz="2400" dirty="0">
                <a:latin typeface="+mj-ea"/>
                <a:cs typeface="Arial Unicode MS" panose="020B0604020202020204" pitchFamily="50" charset="-128"/>
              </a:rPr>
              <a:t>日本では好まれていません。味はくせがなく、あっさりしているそうです。</a:t>
            </a:r>
            <a:endParaRPr lang="en-US" altLang="ja-JP" sz="2400" dirty="0">
              <a:latin typeface="+mj-ea"/>
              <a:cs typeface="Arial Unicode MS" panose="020B0604020202020204" pitchFamily="50" charset="-128"/>
            </a:endParaRPr>
          </a:p>
          <a:p>
            <a:endParaRPr lang="en-US" altLang="ja-JP" sz="2400" dirty="0">
              <a:latin typeface="+mj-ea"/>
              <a:ea typeface="+mj-ea"/>
            </a:endParaRPr>
          </a:p>
          <a:p>
            <a:r>
              <a:rPr lang="ja-JP" altLang="en-US" sz="2400" dirty="0">
                <a:latin typeface="+mj-ea"/>
                <a:ea typeface="+mj-ea"/>
              </a:rPr>
              <a:t>　</a:t>
            </a:r>
            <a:r>
              <a:rPr lang="ja-JP" altLang="en-US" sz="2400" dirty="0"/>
              <a:t>写真は、土師地区の中の池で撮影しました。</a:t>
            </a:r>
            <a:endParaRPr kumimoji="1" lang="ja-JP" altLang="en-US" sz="2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3568"/>
            <a:ext cx="6858000" cy="378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7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E2BB067-BFA4-4718-910D-186D33FE3BC5}"/>
              </a:ext>
            </a:extLst>
          </p:cNvPr>
          <p:cNvSpPr txBox="1"/>
          <p:nvPr/>
        </p:nvSpPr>
        <p:spPr>
          <a:xfrm>
            <a:off x="116632" y="0"/>
            <a:ext cx="6624736" cy="584775"/>
          </a:xfrm>
          <a:prstGeom prst="rect">
            <a:avLst/>
          </a:prstGeom>
          <a:noFill/>
        </p:spPr>
        <p:txBody>
          <a:bodyPr wrap="square" rtlCol="0">
            <a:spAutoFit/>
          </a:bodyPr>
          <a:lstStyle/>
          <a:p>
            <a:r>
              <a:rPr kumimoji="1" lang="ja-JP" altLang="en-US" sz="3200" dirty="0"/>
              <a:t>ため池の自然　１３</a:t>
            </a:r>
            <a:r>
              <a:rPr kumimoji="1" lang="ja-JP" altLang="en-US" dirty="0"/>
              <a:t>　　　　　　兵庫県立香寺高等学校</a:t>
            </a:r>
          </a:p>
        </p:txBody>
      </p:sp>
      <p:sp>
        <p:nvSpPr>
          <p:cNvPr id="3" name="テキスト ボックス 2">
            <a:extLst>
              <a:ext uri="{FF2B5EF4-FFF2-40B4-BE49-F238E27FC236}">
                <a16:creationId xmlns:a16="http://schemas.microsoft.com/office/drawing/2014/main" id="{77562562-516C-4F72-A414-1F342B493614}"/>
              </a:ext>
            </a:extLst>
          </p:cNvPr>
          <p:cNvSpPr txBox="1"/>
          <p:nvPr/>
        </p:nvSpPr>
        <p:spPr>
          <a:xfrm>
            <a:off x="80537" y="5025826"/>
            <a:ext cx="6858000" cy="4401205"/>
          </a:xfrm>
          <a:prstGeom prst="rect">
            <a:avLst/>
          </a:prstGeom>
          <a:noFill/>
        </p:spPr>
        <p:txBody>
          <a:bodyPr wrap="square" rtlCol="0">
            <a:spAutoFit/>
          </a:bodyPr>
          <a:lstStyle/>
          <a:p>
            <a:r>
              <a:rPr kumimoji="1" lang="ja-JP" altLang="en-US" sz="3200" dirty="0"/>
              <a:t>オオタニシ（</a:t>
            </a:r>
            <a:r>
              <a:rPr lang="ja-JP" altLang="en-US" sz="2400" i="1" dirty="0"/>
              <a:t>Ｃｉｐａｎｇｏｐａｌｕｄｉｎａ　ｊａｐｏｎｉｃａ</a:t>
            </a:r>
            <a:r>
              <a:rPr kumimoji="1" lang="ja-JP" altLang="en-US" sz="3200" dirty="0"/>
              <a:t>）</a:t>
            </a:r>
            <a:r>
              <a:rPr lang="ja-JP" altLang="en-US" sz="3200" dirty="0"/>
              <a:t>　</a:t>
            </a:r>
            <a:r>
              <a:rPr lang="ja-JP" altLang="en-US" sz="2400" dirty="0"/>
              <a:t>　　</a:t>
            </a:r>
            <a:endParaRPr lang="en-US" altLang="ja-JP" sz="2400" dirty="0"/>
          </a:p>
          <a:p>
            <a:r>
              <a:rPr lang="ja-JP" altLang="en-US" sz="2400" dirty="0"/>
              <a:t>　　　　　　　　　　　　　　　　　　　　　　　　　　　タニシ科</a:t>
            </a:r>
            <a:endParaRPr lang="en-US" altLang="ja-JP" sz="2400" dirty="0"/>
          </a:p>
          <a:p>
            <a:r>
              <a:rPr lang="ja-JP" altLang="en-US" sz="3200" dirty="0"/>
              <a:t>　</a:t>
            </a:r>
            <a:r>
              <a:rPr lang="ja-JP" altLang="en-US" sz="2400" dirty="0"/>
              <a:t>一年中水がある深いため池に生息しています。丹波地方では昔から食用とされてきました。食感は、タコのようだと言われ、丹波蛸とも呼ばれます。</a:t>
            </a:r>
            <a:endParaRPr lang="en-US" altLang="ja-JP" sz="2400" dirty="0"/>
          </a:p>
          <a:p>
            <a:r>
              <a:rPr lang="ja-JP" altLang="en-US" sz="2400" dirty="0"/>
              <a:t>　同じタニシ類のマルタニシは、より一層美味しいそうですが、絶滅危惧種であり、香寺町ではまだ発見できていません。</a:t>
            </a:r>
            <a:endParaRPr lang="en-US" altLang="ja-JP" sz="2400" dirty="0"/>
          </a:p>
          <a:p>
            <a:endParaRPr lang="en-US" altLang="ja-JP" sz="2400" dirty="0"/>
          </a:p>
          <a:p>
            <a:r>
              <a:rPr lang="ja-JP" altLang="en-US" sz="2400" dirty="0"/>
              <a:t>　写真は相坂地区の梨谷池で撮影しました。</a:t>
            </a:r>
            <a:endParaRPr lang="en-US" altLang="ja-JP" sz="2400" dirty="0"/>
          </a:p>
          <a:p>
            <a:r>
              <a:rPr kumimoji="1" lang="ja-JP" altLang="en-US" sz="2400" dirty="0"/>
              <a:t>　</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 y="559986"/>
            <a:ext cx="6829899" cy="445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29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E2BB067-BFA4-4718-910D-186D33FE3BC5}"/>
              </a:ext>
            </a:extLst>
          </p:cNvPr>
          <p:cNvSpPr txBox="1"/>
          <p:nvPr/>
        </p:nvSpPr>
        <p:spPr>
          <a:xfrm>
            <a:off x="116632" y="0"/>
            <a:ext cx="6624736" cy="584775"/>
          </a:xfrm>
          <a:prstGeom prst="rect">
            <a:avLst/>
          </a:prstGeom>
          <a:noFill/>
        </p:spPr>
        <p:txBody>
          <a:bodyPr wrap="square" rtlCol="0">
            <a:spAutoFit/>
          </a:bodyPr>
          <a:lstStyle/>
          <a:p>
            <a:r>
              <a:rPr kumimoji="1" lang="ja-JP" altLang="en-US" sz="3200" dirty="0"/>
              <a:t>ため池の自然　１４</a:t>
            </a:r>
            <a:r>
              <a:rPr kumimoji="1" lang="ja-JP" altLang="en-US" dirty="0"/>
              <a:t>　　　　　　兵庫県立香寺高等学校</a:t>
            </a:r>
          </a:p>
        </p:txBody>
      </p:sp>
      <p:sp>
        <p:nvSpPr>
          <p:cNvPr id="3" name="テキスト ボックス 2">
            <a:extLst>
              <a:ext uri="{FF2B5EF4-FFF2-40B4-BE49-F238E27FC236}">
                <a16:creationId xmlns:a16="http://schemas.microsoft.com/office/drawing/2014/main" id="{77562562-516C-4F72-A414-1F342B493614}"/>
              </a:ext>
            </a:extLst>
          </p:cNvPr>
          <p:cNvSpPr txBox="1"/>
          <p:nvPr/>
        </p:nvSpPr>
        <p:spPr>
          <a:xfrm>
            <a:off x="0" y="4860032"/>
            <a:ext cx="6858000" cy="4278094"/>
          </a:xfrm>
          <a:prstGeom prst="rect">
            <a:avLst/>
          </a:prstGeom>
          <a:noFill/>
        </p:spPr>
        <p:txBody>
          <a:bodyPr wrap="square" rtlCol="0">
            <a:spAutoFit/>
          </a:bodyPr>
          <a:lstStyle/>
          <a:p>
            <a:r>
              <a:rPr lang="ja-JP" altLang="en-US" sz="3200" dirty="0">
                <a:solidFill>
                  <a:prstClr val="black"/>
                </a:solidFill>
              </a:rPr>
              <a:t>ヒメフラスコモ（</a:t>
            </a:r>
            <a:r>
              <a:rPr lang="ja-JP" altLang="en-US" sz="2800" i="1" dirty="0">
                <a:solidFill>
                  <a:prstClr val="black"/>
                </a:solidFill>
              </a:rPr>
              <a:t>Ｎｉｔｅｌｌａ  ｆｌｅｘｉｌｉ</a:t>
            </a:r>
            <a:r>
              <a:rPr lang="ja-JP" altLang="en-US" sz="3200" dirty="0">
                <a:solidFill>
                  <a:prstClr val="black"/>
                </a:solidFill>
              </a:rPr>
              <a:t>）  </a:t>
            </a:r>
            <a:r>
              <a:rPr lang="ja-JP" altLang="en-US" sz="2400" dirty="0">
                <a:solidFill>
                  <a:prstClr val="black"/>
                </a:solidFill>
              </a:rPr>
              <a:t>シャジクモ科</a:t>
            </a:r>
            <a:endParaRPr lang="en-US" altLang="ja-JP" sz="3200" dirty="0"/>
          </a:p>
          <a:p>
            <a:r>
              <a:rPr lang="ja-JP" altLang="en-US" sz="2400" dirty="0">
                <a:latin typeface="+mj-ea"/>
                <a:ea typeface="+mj-ea"/>
                <a:cs typeface="Arial Unicode MS" panose="020B0604020202020204" pitchFamily="50" charset="-128"/>
              </a:rPr>
              <a:t>　大型の藻類で１ｍに達することもあります。色は明るい緑色から暗い緑色です。湖などの比較的浅いところに好んで生えますが、ため池や田んぼに生息する場合もあります。日本では北海道、本州、四国で生育しています。絶滅危惧種です。</a:t>
            </a:r>
            <a:endParaRPr lang="en-US" altLang="ja-JP" sz="2400" dirty="0">
              <a:latin typeface="+mj-ea"/>
              <a:ea typeface="+mj-ea"/>
              <a:cs typeface="Arial Unicode MS" panose="020B0604020202020204" pitchFamily="50" charset="-128"/>
            </a:endParaRPr>
          </a:p>
          <a:p>
            <a:r>
              <a:rPr lang="ja-JP" altLang="en-US" sz="2400" dirty="0">
                <a:latin typeface="+mj-ea"/>
                <a:ea typeface="+mj-ea"/>
                <a:cs typeface="Arial Unicode MS" panose="020B0604020202020204" pitchFamily="50" charset="-128"/>
              </a:rPr>
              <a:t>　近年、水質の悪化とともに、減少・絶滅が心配されています。香寺町では、約６０か所のため池を調べて、フラスコモが見つかったのは４か所だけです。</a:t>
            </a:r>
            <a:endParaRPr lang="en-US" altLang="ja-JP" sz="2400" dirty="0">
              <a:latin typeface="+mj-ea"/>
              <a:ea typeface="+mj-ea"/>
              <a:cs typeface="Arial Unicode MS" panose="020B0604020202020204" pitchFamily="50" charset="-128"/>
            </a:endParaRPr>
          </a:p>
          <a:p>
            <a:r>
              <a:rPr lang="ja-JP" altLang="en-US" sz="2400" dirty="0"/>
              <a:t>　</a:t>
            </a:r>
            <a:endParaRPr lang="en-US" altLang="ja-JP" sz="2400" dirty="0"/>
          </a:p>
          <a:p>
            <a:r>
              <a:rPr lang="ja-JP" altLang="en-US" sz="2400" dirty="0"/>
              <a:t>　写真は、土師地区の別所池で撮影しました。</a:t>
            </a:r>
            <a:r>
              <a:rPr kumimoji="1" lang="ja-JP" altLang="en-US" sz="2400" dirty="0"/>
              <a:t>　</a:t>
            </a:r>
          </a:p>
        </p:txBody>
      </p:sp>
      <p:pic>
        <p:nvPicPr>
          <p:cNvPr id="4" name="Picture 2"/>
          <p:cNvPicPr>
            <a:picLocks noChangeAspect="1" noChangeArrowheads="1"/>
          </p:cNvPicPr>
          <p:nvPr/>
        </p:nvPicPr>
        <p:blipFill>
          <a:blip r:embed="rId2" cstate="print"/>
          <a:srcRect t="3215" b="10471"/>
          <a:stretch>
            <a:fillRect/>
          </a:stretch>
        </p:blipFill>
        <p:spPr bwMode="auto">
          <a:xfrm>
            <a:off x="0" y="611560"/>
            <a:ext cx="6858000" cy="4104456"/>
          </a:xfrm>
          <a:prstGeom prst="rect">
            <a:avLst/>
          </a:prstGeom>
          <a:noFill/>
          <a:ln w="9525">
            <a:noFill/>
            <a:miter lim="800000"/>
            <a:headEnd/>
            <a:tailEnd/>
          </a:ln>
          <a:effectLst/>
        </p:spPr>
      </p:pic>
    </p:spTree>
    <p:extLst>
      <p:ext uri="{BB962C8B-B14F-4D97-AF65-F5344CB8AC3E}">
        <p14:creationId xmlns:p14="http://schemas.microsoft.com/office/powerpoint/2010/main" val="301442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E2BB067-BFA4-4718-910D-186D33FE3BC5}"/>
              </a:ext>
            </a:extLst>
          </p:cNvPr>
          <p:cNvSpPr txBox="1"/>
          <p:nvPr/>
        </p:nvSpPr>
        <p:spPr>
          <a:xfrm>
            <a:off x="116632" y="0"/>
            <a:ext cx="6624736" cy="584775"/>
          </a:xfrm>
          <a:prstGeom prst="rect">
            <a:avLst/>
          </a:prstGeom>
          <a:noFill/>
        </p:spPr>
        <p:txBody>
          <a:bodyPr wrap="square" rtlCol="0">
            <a:spAutoFit/>
          </a:bodyPr>
          <a:lstStyle/>
          <a:p>
            <a:r>
              <a:rPr kumimoji="1" lang="ja-JP" altLang="en-US" sz="3200" dirty="0"/>
              <a:t>ため池の自然　１５</a:t>
            </a:r>
            <a:r>
              <a:rPr kumimoji="1" lang="ja-JP" altLang="en-US" dirty="0"/>
              <a:t>　　　　　　兵庫県立香寺高等学校</a:t>
            </a:r>
          </a:p>
        </p:txBody>
      </p:sp>
      <p:sp>
        <p:nvSpPr>
          <p:cNvPr id="3" name="テキスト ボックス 2">
            <a:extLst>
              <a:ext uri="{FF2B5EF4-FFF2-40B4-BE49-F238E27FC236}">
                <a16:creationId xmlns:a16="http://schemas.microsoft.com/office/drawing/2014/main" id="{77562562-516C-4F72-A414-1F342B493614}"/>
              </a:ext>
            </a:extLst>
          </p:cNvPr>
          <p:cNvSpPr txBox="1"/>
          <p:nvPr/>
        </p:nvSpPr>
        <p:spPr>
          <a:xfrm>
            <a:off x="0" y="4860032"/>
            <a:ext cx="6858000" cy="584775"/>
          </a:xfrm>
          <a:prstGeom prst="rect">
            <a:avLst/>
          </a:prstGeom>
          <a:noFill/>
        </p:spPr>
        <p:txBody>
          <a:bodyPr wrap="square" rtlCol="0">
            <a:spAutoFit/>
          </a:bodyPr>
          <a:lstStyle/>
          <a:p>
            <a:r>
              <a:rPr lang="ja-JP" altLang="en-US" sz="3200" dirty="0"/>
              <a:t>　</a:t>
            </a:r>
            <a:endParaRPr kumimoji="1" lang="ja-JP" altLang="en-US"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606073" y="2360767"/>
            <a:ext cx="6764731" cy="369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0379" y="827584"/>
            <a:ext cx="3456384" cy="2062103"/>
          </a:xfrm>
          <a:prstGeom prst="rect">
            <a:avLst/>
          </a:prstGeom>
          <a:noFill/>
        </p:spPr>
        <p:txBody>
          <a:bodyPr wrap="square" rtlCol="0">
            <a:spAutoFit/>
          </a:bodyPr>
          <a:lstStyle/>
          <a:p>
            <a:r>
              <a:rPr lang="ja-JP" altLang="en-US" sz="3200" dirty="0"/>
              <a:t>フユノハナワラビ</a:t>
            </a:r>
            <a:endParaRPr lang="en-US" altLang="ja-JP" sz="3200" dirty="0"/>
          </a:p>
          <a:p>
            <a:r>
              <a:rPr lang="ja-JP" altLang="en-US" sz="3200" dirty="0"/>
              <a:t>（</a:t>
            </a:r>
            <a:r>
              <a:rPr lang="en-US" altLang="ja-JP" sz="3200" i="1" dirty="0" err="1"/>
              <a:t>Botrychium</a:t>
            </a:r>
            <a:r>
              <a:rPr lang="ja-JP" altLang="en-US" sz="3200" i="1" dirty="0"/>
              <a:t>　　　</a:t>
            </a:r>
            <a:endParaRPr lang="en-US" altLang="ja-JP" sz="3200" i="1" dirty="0"/>
          </a:p>
          <a:p>
            <a:r>
              <a:rPr lang="ja-JP" altLang="en-US" sz="3200" i="1" dirty="0"/>
              <a:t>　　　</a:t>
            </a:r>
            <a:r>
              <a:rPr lang="en-US" altLang="ja-JP" sz="3200" i="1" dirty="0" err="1"/>
              <a:t>ternatum</a:t>
            </a:r>
            <a:r>
              <a:rPr lang="ja-JP" altLang="en-US" sz="3200" dirty="0"/>
              <a:t>）</a:t>
            </a:r>
            <a:r>
              <a:rPr lang="ja-JP" altLang="en-US" sz="4000" dirty="0"/>
              <a:t>　</a:t>
            </a:r>
            <a:endParaRPr lang="en-US" altLang="ja-JP" sz="4000" dirty="0"/>
          </a:p>
          <a:p>
            <a:r>
              <a:rPr lang="ja-JP" altLang="en-US" sz="2400" dirty="0"/>
              <a:t>　　　　　　ハナヤスリ科</a:t>
            </a:r>
            <a:endParaRPr lang="en-US" altLang="ja-JP" sz="2400" dirty="0"/>
          </a:p>
        </p:txBody>
      </p:sp>
      <p:sp>
        <p:nvSpPr>
          <p:cNvPr id="7" name="テキスト ボックス 6"/>
          <p:cNvSpPr txBox="1"/>
          <p:nvPr/>
        </p:nvSpPr>
        <p:spPr>
          <a:xfrm>
            <a:off x="0" y="3237109"/>
            <a:ext cx="3357562" cy="2677656"/>
          </a:xfrm>
          <a:prstGeom prst="rect">
            <a:avLst/>
          </a:prstGeom>
          <a:noFill/>
        </p:spPr>
        <p:txBody>
          <a:bodyPr wrap="square" rtlCol="0">
            <a:spAutoFit/>
          </a:bodyPr>
          <a:lstStyle/>
          <a:p>
            <a:r>
              <a:rPr kumimoji="1" lang="ja-JP" altLang="en-US" sz="2400" dirty="0"/>
              <a:t>　秋に５ｃｍから１０ｃｍ</a:t>
            </a:r>
            <a:endParaRPr kumimoji="1" lang="en-US" altLang="ja-JP" sz="2400" dirty="0"/>
          </a:p>
          <a:p>
            <a:r>
              <a:rPr lang="ja-JP" altLang="en-US" sz="2400" dirty="0"/>
              <a:t>の小さな葉をつけるシ</a:t>
            </a:r>
            <a:endParaRPr lang="en-US" altLang="ja-JP" sz="2400" dirty="0"/>
          </a:p>
          <a:p>
            <a:r>
              <a:rPr lang="ja-JP" altLang="en-US" sz="2400" dirty="0"/>
              <a:t>ダ植物です。</a:t>
            </a:r>
            <a:endParaRPr kumimoji="1" lang="en-US" altLang="ja-JP" sz="2400" dirty="0"/>
          </a:p>
          <a:p>
            <a:r>
              <a:rPr lang="ja-JP" altLang="en-US" sz="2400" dirty="0"/>
              <a:t>　冬には、写真のような</a:t>
            </a:r>
            <a:r>
              <a:rPr kumimoji="1" lang="ja-JP" altLang="en-US" sz="2400" dirty="0"/>
              <a:t>胞子葉を出し、それが</a:t>
            </a:r>
            <a:endParaRPr kumimoji="1" lang="en-US" altLang="ja-JP" sz="2400" dirty="0"/>
          </a:p>
          <a:p>
            <a:r>
              <a:rPr kumimoji="1" lang="ja-JP" altLang="en-US" sz="2400" dirty="0"/>
              <a:t>花のように見えることからフユノハナワラビとい</a:t>
            </a:r>
            <a:endParaRPr kumimoji="1" lang="en-US" altLang="ja-JP" sz="2400" dirty="0"/>
          </a:p>
        </p:txBody>
      </p:sp>
      <p:sp>
        <p:nvSpPr>
          <p:cNvPr id="9" name="テキスト ボックス 8"/>
          <p:cNvSpPr txBox="1"/>
          <p:nvPr/>
        </p:nvSpPr>
        <p:spPr>
          <a:xfrm>
            <a:off x="0" y="5773846"/>
            <a:ext cx="6973556" cy="6740307"/>
          </a:xfrm>
          <a:prstGeom prst="rect">
            <a:avLst/>
          </a:prstGeom>
          <a:noFill/>
        </p:spPr>
        <p:txBody>
          <a:bodyPr wrap="square" rtlCol="0">
            <a:spAutoFit/>
          </a:bodyPr>
          <a:lstStyle/>
          <a:p>
            <a:r>
              <a:rPr kumimoji="1" lang="ja-JP" altLang="en-US" sz="2400" dirty="0"/>
              <a:t>う名前が付きました。</a:t>
            </a:r>
            <a:r>
              <a:rPr lang="ja-JP" altLang="en-US" sz="2400" dirty="0"/>
              <a:t>ブ</a:t>
            </a:r>
            <a:endParaRPr lang="en-US" altLang="ja-JP" sz="2400" dirty="0"/>
          </a:p>
          <a:p>
            <a:r>
              <a:rPr lang="ja-JP" altLang="en-US" sz="2400" dirty="0"/>
              <a:t>ドウの房のように見える</a:t>
            </a:r>
            <a:endParaRPr lang="en-US" altLang="ja-JP" sz="2400" dirty="0"/>
          </a:p>
          <a:p>
            <a:r>
              <a:rPr lang="ja-JP" altLang="en-US" sz="2400" dirty="0"/>
              <a:t>ことから英語では </a:t>
            </a:r>
            <a:r>
              <a:rPr lang="en-US" altLang="ja-JP" sz="2400" dirty="0"/>
              <a:t>grape</a:t>
            </a:r>
          </a:p>
          <a:p>
            <a:r>
              <a:rPr lang="ja-JP" altLang="en-US" sz="2400" dirty="0" err="1"/>
              <a:t>ｆ</a:t>
            </a:r>
            <a:r>
              <a:rPr lang="en-US" altLang="ja-JP" sz="2400" dirty="0"/>
              <a:t>ern </a:t>
            </a:r>
            <a:r>
              <a:rPr lang="ja-JP" altLang="en-US" sz="2400" dirty="0"/>
              <a:t>と呼ばれます。</a:t>
            </a:r>
            <a:endParaRPr lang="en-US" altLang="ja-JP" sz="2400" dirty="0"/>
          </a:p>
          <a:p>
            <a:r>
              <a:rPr lang="ja-JP" altLang="en-US" sz="2400" dirty="0"/>
              <a:t>　ため池の堤防のよう</a:t>
            </a:r>
            <a:endParaRPr lang="en-US" altLang="ja-JP" sz="2400" dirty="0"/>
          </a:p>
          <a:p>
            <a:r>
              <a:rPr lang="ja-JP" altLang="en-US" sz="2400" dirty="0"/>
              <a:t>に、草刈りが行われるけれどもあまり人が踏みつけない場所を好む人里の植物です。　</a:t>
            </a:r>
            <a:endParaRPr lang="en-US" altLang="ja-JP" sz="2400" dirty="0"/>
          </a:p>
          <a:p>
            <a:r>
              <a:rPr lang="ja-JP" altLang="en-US" sz="2400" dirty="0"/>
              <a:t>　</a:t>
            </a:r>
            <a:endParaRPr lang="en-US" altLang="ja-JP" sz="2400" dirty="0"/>
          </a:p>
          <a:p>
            <a:r>
              <a:rPr lang="ja-JP" altLang="en-US" sz="2400" dirty="0"/>
              <a:t>　写真は土師地区の新池で撮影しました。</a:t>
            </a:r>
            <a:endParaRPr lang="en-US" altLang="ja-JP" sz="2400" dirty="0"/>
          </a:p>
          <a:p>
            <a:r>
              <a:rPr lang="ja-JP" altLang="en-US" sz="2400" dirty="0"/>
              <a:t>　</a:t>
            </a:r>
            <a:endParaRPr lang="en-US" altLang="ja-JP" sz="2400" dirty="0"/>
          </a:p>
          <a:p>
            <a:endParaRPr lang="en-US" altLang="ja-JP" sz="2400" dirty="0"/>
          </a:p>
          <a:p>
            <a:endParaRPr kumimoji="1" lang="en-US" altLang="ja-JP" sz="2400" dirty="0"/>
          </a:p>
          <a:p>
            <a:endParaRPr lang="en-US" altLang="ja-JP" sz="2400" dirty="0"/>
          </a:p>
          <a:p>
            <a:endParaRPr kumimoji="1" lang="en-US" altLang="ja-JP" sz="2400" dirty="0"/>
          </a:p>
          <a:p>
            <a:endParaRPr lang="en-US" altLang="ja-JP" sz="2400" dirty="0"/>
          </a:p>
          <a:p>
            <a:endParaRPr kumimoji="1" lang="en-US" altLang="ja-JP" sz="2400" dirty="0"/>
          </a:p>
          <a:p>
            <a:endParaRPr lang="en-US" altLang="ja-JP" sz="2400" dirty="0"/>
          </a:p>
          <a:p>
            <a:endParaRPr kumimoji="1" lang="ja-JP" altLang="en-US" sz="2400" dirty="0"/>
          </a:p>
        </p:txBody>
      </p:sp>
    </p:spTree>
    <p:extLst>
      <p:ext uri="{BB962C8B-B14F-4D97-AF65-F5344CB8AC3E}">
        <p14:creationId xmlns:p14="http://schemas.microsoft.com/office/powerpoint/2010/main" val="21475829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315</TotalTime>
  <Words>686</Words>
  <Application>Microsoft Office PowerPoint</Application>
  <PresentationFormat>画面に合わせる (4:3)</PresentationFormat>
  <Paragraphs>55</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Arial Unicode MS</vt: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久後春香</dc:creator>
  <cp:lastModifiedBy>久後　地平</cp:lastModifiedBy>
  <cp:revision>54</cp:revision>
  <cp:lastPrinted>2020-12-22T02:55:50Z</cp:lastPrinted>
  <dcterms:created xsi:type="dcterms:W3CDTF">2020-11-12T16:17:55Z</dcterms:created>
  <dcterms:modified xsi:type="dcterms:W3CDTF">2021-09-08T00:19:57Z</dcterms:modified>
</cp:coreProperties>
</file>