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20" r:id="rId3"/>
  </p:sldMasterIdLst>
  <p:notesMasterIdLst>
    <p:notesMasterId r:id="rId34"/>
  </p:notesMasterIdLst>
  <p:handoutMasterIdLst>
    <p:handoutMasterId r:id="rId35"/>
  </p:handoutMasterIdLst>
  <p:sldIdLst>
    <p:sldId id="305" r:id="rId4"/>
    <p:sldId id="302" r:id="rId5"/>
    <p:sldId id="257" r:id="rId6"/>
    <p:sldId id="296" r:id="rId7"/>
    <p:sldId id="271" r:id="rId8"/>
    <p:sldId id="300" r:id="rId9"/>
    <p:sldId id="281" r:id="rId10"/>
    <p:sldId id="282" r:id="rId11"/>
    <p:sldId id="275" r:id="rId12"/>
    <p:sldId id="280" r:id="rId13"/>
    <p:sldId id="268" r:id="rId14"/>
    <p:sldId id="283" r:id="rId15"/>
    <p:sldId id="299" r:id="rId16"/>
    <p:sldId id="284" r:id="rId17"/>
    <p:sldId id="303" r:id="rId18"/>
    <p:sldId id="285" r:id="rId19"/>
    <p:sldId id="286" r:id="rId20"/>
    <p:sldId id="304" r:id="rId21"/>
    <p:sldId id="288" r:id="rId22"/>
    <p:sldId id="287" r:id="rId23"/>
    <p:sldId id="289" r:id="rId24"/>
    <p:sldId id="291" r:id="rId25"/>
    <p:sldId id="290" r:id="rId26"/>
    <p:sldId id="293" r:id="rId27"/>
    <p:sldId id="292" r:id="rId28"/>
    <p:sldId id="294" r:id="rId29"/>
    <p:sldId id="295" r:id="rId30"/>
    <p:sldId id="277" r:id="rId31"/>
    <p:sldId id="297" r:id="rId32"/>
    <p:sldId id="298" r:id="rId3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内藤　敦志" initials="内藤　敦志" lastIdx="2" clrIdx="0">
    <p:extLst>
      <p:ext uri="{19B8F6BF-5375-455C-9EA6-DF929625EA0E}">
        <p15:presenceInfo xmlns:p15="http://schemas.microsoft.com/office/powerpoint/2012/main" userId="S-1-5-21-1541771364-2437677120-2137657205-105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70C0"/>
    <a:srgbClr val="007F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30" autoAdjust="0"/>
  </p:normalViewPr>
  <p:slideViewPr>
    <p:cSldViewPr snapToGrid="0">
      <p:cViewPr varScale="1">
        <p:scale>
          <a:sx n="61" d="100"/>
          <a:sy n="61" d="100"/>
        </p:scale>
        <p:origin x="109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D73D08F-A2E6-47A1-9329-F5D9BD7ECC38}"/>
              </a:ext>
            </a:extLst>
          </p:cNvPr>
          <p:cNvSpPr>
            <a:spLocks noGrp="1"/>
          </p:cNvSpPr>
          <p:nvPr>
            <p:ph type="hdr" sz="quarter"/>
          </p:nvPr>
        </p:nvSpPr>
        <p:spPr>
          <a:xfrm>
            <a:off x="2" y="1"/>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EDD4005-9BCB-481A-B260-0966EF6D2B1C}"/>
              </a:ext>
            </a:extLst>
          </p:cNvPr>
          <p:cNvSpPr>
            <a:spLocks noGrp="1"/>
          </p:cNvSpPr>
          <p:nvPr>
            <p:ph type="dt" sz="quarter" idx="1"/>
          </p:nvPr>
        </p:nvSpPr>
        <p:spPr>
          <a:xfrm>
            <a:off x="3814763" y="1"/>
            <a:ext cx="2919412" cy="495300"/>
          </a:xfrm>
          <a:prstGeom prst="rect">
            <a:avLst/>
          </a:prstGeom>
        </p:spPr>
        <p:txBody>
          <a:bodyPr vert="horz" lIns="91434" tIns="45717" rIns="91434" bIns="45717"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5FFD45F3-E4EF-4C36-8F7A-D016C45063B9}"/>
              </a:ext>
            </a:extLst>
          </p:cNvPr>
          <p:cNvSpPr>
            <a:spLocks noGrp="1"/>
          </p:cNvSpPr>
          <p:nvPr>
            <p:ph type="ftr" sz="quarter" idx="2"/>
          </p:nvPr>
        </p:nvSpPr>
        <p:spPr>
          <a:xfrm>
            <a:off x="2" y="9371014"/>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EA6CDB6-02EC-469B-8028-EF58982852BA}"/>
              </a:ext>
            </a:extLst>
          </p:cNvPr>
          <p:cNvSpPr>
            <a:spLocks noGrp="1"/>
          </p:cNvSpPr>
          <p:nvPr>
            <p:ph type="sldNum" sz="quarter" idx="3"/>
          </p:nvPr>
        </p:nvSpPr>
        <p:spPr>
          <a:xfrm>
            <a:off x="3814763" y="9371014"/>
            <a:ext cx="2919412" cy="495300"/>
          </a:xfrm>
          <a:prstGeom prst="rect">
            <a:avLst/>
          </a:prstGeom>
        </p:spPr>
        <p:txBody>
          <a:bodyPr vert="horz" lIns="91434" tIns="45717" rIns="91434" bIns="45717" rtlCol="0" anchor="b"/>
          <a:lstStyle>
            <a:lvl1pPr algn="r">
              <a:defRPr sz="1200"/>
            </a:lvl1pPr>
          </a:lstStyle>
          <a:p>
            <a:fld id="{D313B43D-FF9D-4E9A-A9C2-DEB7580084AB}" type="slidenum">
              <a:rPr kumimoji="1" lang="ja-JP" altLang="en-US" smtClean="0"/>
              <a:t>‹#›</a:t>
            </a:fld>
            <a:endParaRPr kumimoji="1" lang="ja-JP" altLang="en-US"/>
          </a:p>
        </p:txBody>
      </p:sp>
    </p:spTree>
    <p:extLst>
      <p:ext uri="{BB962C8B-B14F-4D97-AF65-F5344CB8AC3E}">
        <p14:creationId xmlns:p14="http://schemas.microsoft.com/office/powerpoint/2010/main" val="238347828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5300"/>
          </a:xfrm>
          <a:prstGeom prst="rect">
            <a:avLst/>
          </a:prstGeom>
        </p:spPr>
        <p:txBody>
          <a:bodyPr vert="horz" lIns="91434" tIns="45717" rIns="91434" bIns="45717"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1" y="4748214"/>
            <a:ext cx="5389563" cy="3884612"/>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014"/>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34" tIns="45717" rIns="91434" bIns="45717" rtlCol="0" anchor="b"/>
          <a:lstStyle>
            <a:lvl1pPr algn="r">
              <a:defRPr sz="1200"/>
            </a:lvl1pPr>
          </a:lstStyle>
          <a:p>
            <a:fld id="{C4B6DC44-1F9E-435C-8706-5078473A8DC7}" type="slidenum">
              <a:rPr kumimoji="1" lang="ja-JP" altLang="en-US" smtClean="0"/>
              <a:t>‹#›</a:t>
            </a:fld>
            <a:endParaRPr kumimoji="1" lang="ja-JP" altLang="en-US"/>
          </a:p>
        </p:txBody>
      </p:sp>
    </p:spTree>
    <p:extLst>
      <p:ext uri="{BB962C8B-B14F-4D97-AF65-F5344CB8AC3E}">
        <p14:creationId xmlns:p14="http://schemas.microsoft.com/office/powerpoint/2010/main" val="408836207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すでにワクチン接種を済ませた人もいるかと思いますが、兵庫県の</a:t>
            </a:r>
            <a:r>
              <a:rPr kumimoji="1" lang="en-US" altLang="ja-JP" dirty="0"/>
              <a:t>10</a:t>
            </a:r>
            <a:r>
              <a:rPr kumimoji="1" lang="ja-JP" altLang="en-US" dirty="0"/>
              <a:t>代のワクチン摂取率は、まだ</a:t>
            </a:r>
            <a:r>
              <a:rPr kumimoji="1" lang="en-US" altLang="ja-JP" dirty="0"/>
              <a:t>30</a:t>
            </a:r>
            <a:r>
              <a:rPr kumimoji="1" lang="ja-JP" altLang="en-US" dirty="0"/>
              <a:t>％程度です。</a:t>
            </a:r>
            <a:endParaRPr kumimoji="1" lang="en-US" altLang="ja-JP" dirty="0"/>
          </a:p>
          <a:p>
            <a:r>
              <a:rPr kumimoji="1" lang="ja-JP" altLang="en-US" dirty="0"/>
              <a:t>今日は、若者のワクチン接種の促進に向けた学習を行います。</a:t>
            </a:r>
          </a:p>
        </p:txBody>
      </p:sp>
      <p:sp>
        <p:nvSpPr>
          <p:cNvPr id="7" name="日付プレースホルダー 6">
            <a:extLst>
              <a:ext uri="{FF2B5EF4-FFF2-40B4-BE49-F238E27FC236}">
                <a16:creationId xmlns:a16="http://schemas.microsoft.com/office/drawing/2014/main" id="{55918D58-3A8B-4C73-AF23-054CBAFA9E2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4764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これまでの従来株では、若者の重症化率は高くない、とされてきました。</a:t>
            </a:r>
            <a:endParaRPr kumimoji="1" lang="en-US" altLang="ja-JP" dirty="0"/>
          </a:p>
          <a:p>
            <a:r>
              <a:rPr kumimoji="1" lang="ja-JP" altLang="en-US" dirty="0"/>
              <a:t>しかし、現在流行している変異株は、感染力も重症化率も高くなっていて、若い人でも重症化している例が出ています。</a:t>
            </a:r>
            <a:endParaRPr kumimoji="1" lang="en-US" altLang="ja-JP" dirty="0"/>
          </a:p>
          <a:p>
            <a:r>
              <a:rPr kumimoji="1" lang="ja-JP" altLang="en-US" dirty="0"/>
              <a:t>ワクチンは変異株についても有効なのでしょうか？</a:t>
            </a:r>
          </a:p>
        </p:txBody>
      </p:sp>
      <p:sp>
        <p:nvSpPr>
          <p:cNvPr id="7" name="日付プレースホルダー 6">
            <a:extLst>
              <a:ext uri="{FF2B5EF4-FFF2-40B4-BE49-F238E27FC236}">
                <a16:creationId xmlns:a16="http://schemas.microsoft.com/office/drawing/2014/main" id="{DC06185C-B2B3-4A13-8426-91E9E9ECBB3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7706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ワクチンは、新型コロナウイルス感染症を収束に向かわせる切り札です。</a:t>
            </a:r>
            <a:endParaRPr kumimoji="1" lang="en-US" altLang="ja-JP" dirty="0"/>
          </a:p>
          <a:p>
            <a:r>
              <a:rPr kumimoji="1" lang="ja-JP" altLang="en-US" dirty="0"/>
              <a:t>新型コロナワクチンの発症予防効果は、約</a:t>
            </a:r>
            <a:r>
              <a:rPr kumimoji="1" lang="en-US" altLang="ja-JP" dirty="0"/>
              <a:t>95</a:t>
            </a:r>
            <a:r>
              <a:rPr kumimoji="1" lang="ja-JP" altLang="en-US" dirty="0"/>
              <a:t>％であり、インフルエンザワクチンの有効性よりも高い数値を示しています。</a:t>
            </a:r>
            <a:endParaRPr kumimoji="1" lang="en-US" altLang="ja-JP" dirty="0">
              <a:solidFill>
                <a:schemeClr val="tx1"/>
              </a:solidFill>
            </a:endParaRPr>
          </a:p>
          <a:p>
            <a:r>
              <a:rPr kumimoji="1" lang="ja-JP" altLang="en-US" dirty="0">
                <a:solidFill>
                  <a:srgbClr val="FF0000"/>
                </a:solidFill>
              </a:rPr>
              <a:t>デルタ株に対しても、高い効果が確認されています。</a:t>
            </a:r>
          </a:p>
        </p:txBody>
      </p:sp>
      <p:sp>
        <p:nvSpPr>
          <p:cNvPr id="7" name="日付プレースホルダー 6">
            <a:extLst>
              <a:ext uri="{FF2B5EF4-FFF2-40B4-BE49-F238E27FC236}">
                <a16:creationId xmlns:a16="http://schemas.microsoft.com/office/drawing/2014/main" id="{8451E0C3-5E3E-45E1-901E-0DE20FA2BB7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27342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新型コロナワクチンに関する様々な情報について、何が正しく、何が間違いなのか、正しく理解しましょう。</a:t>
            </a:r>
          </a:p>
        </p:txBody>
      </p:sp>
      <p:sp>
        <p:nvSpPr>
          <p:cNvPr id="7" name="日付プレースホルダー 6">
            <a:extLst>
              <a:ext uri="{FF2B5EF4-FFF2-40B4-BE49-F238E27FC236}">
                <a16:creationId xmlns:a16="http://schemas.microsoft.com/office/drawing/2014/main" id="{E172A96C-1A61-4ED6-A315-EAC256D4529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0618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ここで、首相官邸ホームページから配信されている動画を見てみましょう。</a:t>
            </a:r>
            <a:endParaRPr kumimoji="1" lang="en-US" altLang="ja-JP" dirty="0"/>
          </a:p>
          <a:p>
            <a:r>
              <a:rPr kumimoji="1" lang="ja-JP" altLang="en-US" dirty="0"/>
              <a:t>（</a:t>
            </a:r>
            <a:r>
              <a:rPr kumimoji="1" lang="en-US" altLang="ja-JP" dirty="0"/>
              <a:t>※</a:t>
            </a:r>
            <a:r>
              <a:rPr kumimoji="1" lang="ja-JP" altLang="en-US" dirty="0"/>
              <a:t>右の再生ポイントから再生できない場合は、</a:t>
            </a:r>
            <a:r>
              <a:rPr kumimoji="1" lang="en-US" altLang="ja-JP" dirty="0"/>
              <a:t>PowerPoint</a:t>
            </a:r>
            <a:r>
              <a:rPr kumimoji="1" lang="ja-JP" altLang="en-US" dirty="0"/>
              <a:t>を閉じ、上記</a:t>
            </a:r>
            <a:r>
              <a:rPr kumimoji="1" lang="en-US" altLang="ja-JP" dirty="0"/>
              <a:t>URL</a:t>
            </a:r>
            <a:r>
              <a:rPr kumimoji="1" lang="ja-JP" altLang="en-US" dirty="0"/>
              <a:t>から</a:t>
            </a:r>
            <a:r>
              <a:rPr kumimoji="1" lang="en-US" altLang="ja-JP" dirty="0"/>
              <a:t>YouTube</a:t>
            </a:r>
            <a:r>
              <a:rPr kumimoji="1" lang="ja-JP" altLang="en-US" dirty="0"/>
              <a:t>動画を再生）</a:t>
            </a:r>
            <a:endParaRPr kumimoji="1" lang="en-US" altLang="ja-JP" dirty="0"/>
          </a:p>
        </p:txBody>
      </p:sp>
      <p:sp>
        <p:nvSpPr>
          <p:cNvPr id="7" name="日付プレースホルダー 6">
            <a:extLst>
              <a:ext uri="{FF2B5EF4-FFF2-40B4-BE49-F238E27FC236}">
                <a16:creationId xmlns:a16="http://schemas.microsoft.com/office/drawing/2014/main" id="{B95D0346-5B6A-4465-9B7B-150483B308A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404286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発信源の不明な情報を鵜呑みにしないようにしましょう。</a:t>
            </a:r>
            <a:endParaRPr kumimoji="1" lang="en-US" altLang="ja-JP" dirty="0"/>
          </a:p>
          <a:p>
            <a:r>
              <a:rPr kumimoji="1" lang="ja-JP" altLang="en-US" dirty="0"/>
              <a:t>厚生労働省や首相官邸、地方自治体などの公的機関が発信する情報を確認しましょう。</a:t>
            </a:r>
          </a:p>
        </p:txBody>
      </p:sp>
      <p:sp>
        <p:nvSpPr>
          <p:cNvPr id="7" name="日付プレースホルダー 6">
            <a:extLst>
              <a:ext uri="{FF2B5EF4-FFF2-40B4-BE49-F238E27FC236}">
                <a16:creationId xmlns:a16="http://schemas.microsoft.com/office/drawing/2014/main" id="{7EC44C22-58C0-497B-829E-1828A6535A3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3697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これは、”うわさ”の例です。</a:t>
            </a:r>
            <a:endParaRPr kumimoji="1" lang="en-US" altLang="ja-JP" dirty="0"/>
          </a:p>
          <a:p>
            <a:r>
              <a:rPr kumimoji="1" lang="ja-JP" altLang="en-US" dirty="0"/>
              <a:t>ワクチンは必要な試験を経ないと、承認することはできません。</a:t>
            </a:r>
          </a:p>
        </p:txBody>
      </p:sp>
      <p:sp>
        <p:nvSpPr>
          <p:cNvPr id="7" name="日付プレースホルダー 6">
            <a:extLst>
              <a:ext uri="{FF2B5EF4-FFF2-40B4-BE49-F238E27FC236}">
                <a16:creationId xmlns:a16="http://schemas.microsoft.com/office/drawing/2014/main" id="{7EC44C22-58C0-497B-829E-1828A6535A3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708704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これも”うわさ”の例です。ワクチン接種で多くの人が亡くなっている、というのは誤りです。</a:t>
            </a:r>
            <a:endParaRPr kumimoji="1" lang="en-US" altLang="ja-JP" dirty="0"/>
          </a:p>
          <a:p>
            <a:r>
              <a:rPr kumimoji="1" lang="ja-JP" altLang="en-US" dirty="0"/>
              <a:t>ワクチン接種後に亡くなった事例はありますが、これはワクチン接種が原因ではありません。</a:t>
            </a:r>
          </a:p>
        </p:txBody>
      </p:sp>
      <p:sp>
        <p:nvSpPr>
          <p:cNvPr id="7" name="日付プレースホルダー 6">
            <a:extLst>
              <a:ext uri="{FF2B5EF4-FFF2-40B4-BE49-F238E27FC236}">
                <a16:creationId xmlns:a16="http://schemas.microsoft.com/office/drawing/2014/main" id="{2D614259-6B51-43F6-8D9D-DDB967A4E39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08984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これも誤った情報です。</a:t>
            </a:r>
            <a:endParaRPr kumimoji="1" lang="en-US" altLang="ja-JP" dirty="0"/>
          </a:p>
          <a:p>
            <a:r>
              <a:rPr kumimoji="1" lang="ja-JP" altLang="en-US" dirty="0"/>
              <a:t>ワクチン接種によって、将来、妊娠しにくくなる、といううわさがあるようですが、科学的根拠はありません。</a:t>
            </a:r>
          </a:p>
        </p:txBody>
      </p:sp>
      <p:sp>
        <p:nvSpPr>
          <p:cNvPr id="7" name="日付プレースホルダー 6">
            <a:extLst>
              <a:ext uri="{FF2B5EF4-FFF2-40B4-BE49-F238E27FC236}">
                <a16:creationId xmlns:a16="http://schemas.microsoft.com/office/drawing/2014/main" id="{63739831-B670-48F8-85C5-C9619A55EDC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7049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ワクチン接種によって、ヒトの遺伝情報が操作される、という”うわさ”があるようですが、これも誤った情報で、科学的根拠はありません。</a:t>
            </a:r>
          </a:p>
        </p:txBody>
      </p:sp>
      <p:sp>
        <p:nvSpPr>
          <p:cNvPr id="7" name="日付プレースホルダー 6">
            <a:extLst>
              <a:ext uri="{FF2B5EF4-FFF2-40B4-BE49-F238E27FC236}">
                <a16:creationId xmlns:a16="http://schemas.microsoft.com/office/drawing/2014/main" id="{63739831-B670-48F8-85C5-C9619A55EDC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3651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そのほか、ワクチン接種にあたって不安に思うことや、疑問に思うことについて、見ていきましょう。</a:t>
            </a:r>
          </a:p>
        </p:txBody>
      </p:sp>
      <p:sp>
        <p:nvSpPr>
          <p:cNvPr id="7" name="日付プレースホルダー 6">
            <a:extLst>
              <a:ext uri="{FF2B5EF4-FFF2-40B4-BE49-F238E27FC236}">
                <a16:creationId xmlns:a16="http://schemas.microsoft.com/office/drawing/2014/main" id="{A129C44C-6E4C-42E5-99F7-2C3925A19FF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1855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新型コロナウイルスは、飛沫感染や接触感染で感染することが多いです。</a:t>
            </a:r>
            <a:endParaRPr kumimoji="1" lang="en-US" altLang="ja-JP" dirty="0"/>
          </a:p>
          <a:p>
            <a:r>
              <a:rPr kumimoji="1" lang="ja-JP" altLang="en-US" dirty="0"/>
              <a:t>特に３密の環境で感染しやすく、クラスター感染になることもあり、また、これまでに何度も感染拡大が繰り返され、若い人の感染も増加しています。</a:t>
            </a:r>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90005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副反応として、発熱や倦怠感などの症状がみられることがあります。</a:t>
            </a:r>
            <a:endParaRPr kumimoji="1" lang="en-US" altLang="ja-JP" dirty="0"/>
          </a:p>
          <a:p>
            <a:r>
              <a:rPr kumimoji="1" lang="en-US" altLang="ja-JP" dirty="0"/>
              <a:t>1</a:t>
            </a:r>
            <a:r>
              <a:rPr kumimoji="1" lang="ja-JP" altLang="en-US" dirty="0"/>
              <a:t>回目の接種でいくらか免疫がつくことで、</a:t>
            </a:r>
            <a:r>
              <a:rPr kumimoji="1" lang="en-US" altLang="ja-JP" dirty="0"/>
              <a:t>2</a:t>
            </a:r>
            <a:r>
              <a:rPr kumimoji="1" lang="ja-JP" altLang="en-US" dirty="0"/>
              <a:t>回目の接種のほうが免疫反応が起こりやすくなるため、症状が出やすくなります。症状の大部分は、数日以内に回復します。</a:t>
            </a:r>
          </a:p>
        </p:txBody>
      </p:sp>
      <p:sp>
        <p:nvSpPr>
          <p:cNvPr id="7" name="日付プレースホルダー 6">
            <a:extLst>
              <a:ext uri="{FF2B5EF4-FFF2-40B4-BE49-F238E27FC236}">
                <a16:creationId xmlns:a16="http://schemas.microsoft.com/office/drawing/2014/main" id="{0EF4ED3B-7612-497F-BC28-08C91B9B1EB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71719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熱が出た場合は、水分を十分に摂取して、解熱鎮痛剤を服用するなどして様子を見てください。</a:t>
            </a:r>
            <a:endParaRPr kumimoji="1" lang="en-US" altLang="ja-JP" dirty="0"/>
          </a:p>
          <a:p>
            <a:r>
              <a:rPr kumimoji="1" lang="ja-JP" altLang="en-US" dirty="0"/>
              <a:t>症状が長く続く場合や、症状が重い場合は、医療機関を受診しましょう。</a:t>
            </a:r>
          </a:p>
        </p:txBody>
      </p:sp>
      <p:sp>
        <p:nvSpPr>
          <p:cNvPr id="7" name="日付プレースホルダー 6">
            <a:extLst>
              <a:ext uri="{FF2B5EF4-FFF2-40B4-BE49-F238E27FC236}">
                <a16:creationId xmlns:a16="http://schemas.microsoft.com/office/drawing/2014/main" id="{45E340D9-80CC-4529-91A7-637A0467126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9577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ワクチンを接種することで、新型コロナウイルスに感染することはありませんので、安心してください。</a:t>
            </a:r>
            <a:endParaRPr kumimoji="1" lang="en-US" altLang="ja-JP" dirty="0"/>
          </a:p>
          <a:p>
            <a:pPr defTabSz="914331">
              <a:defRPr/>
            </a:pPr>
            <a:r>
              <a:rPr kumimoji="1" lang="ja-JP" altLang="en-US" dirty="0"/>
              <a:t>ただし、ワクチンを接種したからといって、その後、絶対に感染しないということではないので、注意が必要です。</a:t>
            </a:r>
          </a:p>
        </p:txBody>
      </p:sp>
      <p:sp>
        <p:nvSpPr>
          <p:cNvPr id="7" name="日付プレースホルダー 6">
            <a:extLst>
              <a:ext uri="{FF2B5EF4-FFF2-40B4-BE49-F238E27FC236}">
                <a16:creationId xmlns:a16="http://schemas.microsoft.com/office/drawing/2014/main" id="{F25F2FE1-DEBD-4E52-B182-F4EF1910485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792028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ワクチン接種は、</a:t>
            </a:r>
            <a:r>
              <a:rPr kumimoji="1" lang="en-US" altLang="ja-JP" dirty="0"/>
              <a:t>16</a:t>
            </a:r>
            <a:r>
              <a:rPr kumimoji="1" lang="ja-JP" altLang="en-US" dirty="0"/>
              <a:t>歳以上の人は保護者の同伴も、同意書の署名も必要ありません。市町が発行するワクチン接種券と、その説明書きをよく読みましょう。</a:t>
            </a:r>
            <a:endParaRPr kumimoji="1" lang="en-US" altLang="ja-JP" dirty="0"/>
          </a:p>
          <a:p>
            <a:r>
              <a:rPr kumimoji="1" lang="en-US" altLang="ja-JP" dirty="0"/>
              <a:t>15</a:t>
            </a:r>
            <a:r>
              <a:rPr kumimoji="1" lang="ja-JP" altLang="en-US" dirty="0"/>
              <a:t>歳以下の人は、保護者の同伴と同意書への署名が必要です。</a:t>
            </a:r>
          </a:p>
        </p:txBody>
      </p:sp>
      <p:sp>
        <p:nvSpPr>
          <p:cNvPr id="7" name="日付プレースホルダー 6">
            <a:extLst>
              <a:ext uri="{FF2B5EF4-FFF2-40B4-BE49-F238E27FC236}">
                <a16:creationId xmlns:a16="http://schemas.microsoft.com/office/drawing/2014/main" id="{FFE862ED-3C91-4791-8F96-5C0926CF275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8273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ワクチン接種を終えたら、マスクもいらない、コロナ前の生活スタイルに戻っていい、と考えるのは間違っています。</a:t>
            </a:r>
          </a:p>
        </p:txBody>
      </p:sp>
      <p:sp>
        <p:nvSpPr>
          <p:cNvPr id="7" name="日付プレースホルダー 6">
            <a:extLst>
              <a:ext uri="{FF2B5EF4-FFF2-40B4-BE49-F238E27FC236}">
                <a16:creationId xmlns:a16="http://schemas.microsoft.com/office/drawing/2014/main" id="{B3FB7B9E-9E86-428F-B5D9-C8CB45231E5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47069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ワクチンを接種してから免疫がつくまでに１～</a:t>
            </a:r>
            <a:r>
              <a:rPr kumimoji="1" lang="en-US" altLang="ja-JP" dirty="0"/>
              <a:t>2</a:t>
            </a:r>
            <a:r>
              <a:rPr kumimoji="1" lang="ja-JP" altLang="en-US" dirty="0"/>
              <a:t>週間かかります。</a:t>
            </a:r>
            <a:endParaRPr kumimoji="1" lang="en-US" altLang="ja-JP" dirty="0"/>
          </a:p>
          <a:p>
            <a:r>
              <a:rPr kumimoji="1" lang="ja-JP" altLang="en-US" dirty="0"/>
              <a:t>免疫がついても、発症予防効果が高いとはいえ</a:t>
            </a:r>
            <a:r>
              <a:rPr kumimoji="1" lang="en-US" altLang="ja-JP" dirty="0"/>
              <a:t>100</a:t>
            </a:r>
            <a:r>
              <a:rPr kumimoji="1" lang="ja-JP" altLang="en-US" dirty="0"/>
              <a:t>％ではなく、絶対に感染しないということではありません。</a:t>
            </a:r>
          </a:p>
        </p:txBody>
      </p:sp>
      <p:sp>
        <p:nvSpPr>
          <p:cNvPr id="7" name="日付プレースホルダー 6">
            <a:extLst>
              <a:ext uri="{FF2B5EF4-FFF2-40B4-BE49-F238E27FC236}">
                <a16:creationId xmlns:a16="http://schemas.microsoft.com/office/drawing/2014/main" id="{12F3FD3F-C66E-4A2B-89A5-0EE066F0026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921721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ワクチン接種をしたあとも、これまでと同じように、感染防止対策を続けることで、より強力に予防することができます。</a:t>
            </a:r>
          </a:p>
        </p:txBody>
      </p:sp>
      <p:sp>
        <p:nvSpPr>
          <p:cNvPr id="7" name="日付プレースホルダー 6">
            <a:extLst>
              <a:ext uri="{FF2B5EF4-FFF2-40B4-BE49-F238E27FC236}">
                <a16:creationId xmlns:a16="http://schemas.microsoft.com/office/drawing/2014/main" id="{60508A4B-1A65-467A-A511-08D48E1274A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54488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ワクチン接種は強制されるものではなく、自分で決めることができます。医学的な理由によって受けられない人もいます。</a:t>
            </a:r>
            <a:endParaRPr kumimoji="1" lang="en-US" altLang="ja-JP" dirty="0"/>
          </a:p>
          <a:p>
            <a:r>
              <a:rPr kumimoji="1" lang="ja-JP" altLang="en-US" dirty="0"/>
              <a:t>受けているか、受けていないかによる差別や誹謗中傷などは許されません。</a:t>
            </a:r>
            <a:endParaRPr kumimoji="1" lang="en-US" altLang="ja-JP" dirty="0"/>
          </a:p>
          <a:p>
            <a:endParaRPr kumimoji="1" lang="ja-JP" altLang="en-US" dirty="0"/>
          </a:p>
        </p:txBody>
      </p:sp>
      <p:sp>
        <p:nvSpPr>
          <p:cNvPr id="7" name="日付プレースホルダー 6">
            <a:extLst>
              <a:ext uri="{FF2B5EF4-FFF2-40B4-BE49-F238E27FC236}">
                <a16:creationId xmlns:a16="http://schemas.microsoft.com/office/drawing/2014/main" id="{F3DC31F4-87CA-49BE-AE2D-E935E247148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33282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そのほか、新型コロナウイルス感染症に関連した差別や偏見、いじめや誹謗中傷も起こっています。</a:t>
            </a:r>
            <a:endParaRPr kumimoji="1" lang="en-US" altLang="ja-JP" dirty="0"/>
          </a:p>
          <a:p>
            <a:r>
              <a:rPr kumimoji="1" lang="ja-JP" altLang="en-US" dirty="0"/>
              <a:t>自分の言動が、感染した人とその家族や、濃厚接触者に対する差別や偏見につながっていないか、思い込みや過剰な反応によって人を傷つけていないか、よく考えましょう。</a:t>
            </a:r>
          </a:p>
        </p:txBody>
      </p:sp>
      <p:sp>
        <p:nvSpPr>
          <p:cNvPr id="7" name="日付プレースホルダー 6">
            <a:extLst>
              <a:ext uri="{FF2B5EF4-FFF2-40B4-BE49-F238E27FC236}">
                <a16:creationId xmlns:a16="http://schemas.microsoft.com/office/drawing/2014/main" id="{3A7F1C57-43A7-4895-9638-D63BE87F6E2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34703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今、みんなが不安に包まれやすくなっています。</a:t>
            </a:r>
            <a:endParaRPr kumimoji="1" lang="en-US" altLang="ja-JP" dirty="0"/>
          </a:p>
          <a:p>
            <a:r>
              <a:rPr kumimoji="1" lang="ja-JP" altLang="en-US" dirty="0"/>
              <a:t>正しい知識と情報をもとに行動しましょう。それが、新型コロナウイルス感染症から、自分や周りのみんなを守ることにつながります。</a:t>
            </a:r>
          </a:p>
        </p:txBody>
      </p:sp>
      <p:sp>
        <p:nvSpPr>
          <p:cNvPr id="7" name="日付プレースホルダー 6">
            <a:extLst>
              <a:ext uri="{FF2B5EF4-FFF2-40B4-BE49-F238E27FC236}">
                <a16:creationId xmlns:a16="http://schemas.microsoft.com/office/drawing/2014/main" id="{592C263F-3A8E-4C26-8E70-B8A433C706E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23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新型コロナウイルス感染症を予防するには、ウイルスを体内に入れないことが大切で、そのための対策を、これまでも皆さんに繰り返し伝えています。</a:t>
            </a:r>
            <a:endParaRPr kumimoji="1" lang="en-US" altLang="ja-JP" dirty="0"/>
          </a:p>
          <a:p>
            <a:r>
              <a:rPr kumimoji="1" lang="ja-JP" altLang="en-US" dirty="0"/>
              <a:t>一方で、ウイルスが体内に入った場合を想定して、身体の抵抗力や免疫力を高めておく必要があります。その対策のひとつがワクチン接種で、発症や重症化の予防となります。</a:t>
            </a:r>
            <a:endParaRPr kumimoji="1" lang="en-US" altLang="ja-JP" dirty="0"/>
          </a:p>
          <a:p>
            <a:r>
              <a:rPr kumimoji="1" lang="ja-JP" altLang="en-US" dirty="0"/>
              <a:t>一つの方法だけでなく、これらの方法を組み合わせることで、より強力に予防することができます。</a:t>
            </a:r>
          </a:p>
        </p:txBody>
      </p:sp>
      <p:sp>
        <p:nvSpPr>
          <p:cNvPr id="4" name="日付プレースホルダー 3"/>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747922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7" name="日付プレースホルダー 6">
            <a:extLst>
              <a:ext uri="{FF2B5EF4-FFF2-40B4-BE49-F238E27FC236}">
                <a16:creationId xmlns:a16="http://schemas.microsoft.com/office/drawing/2014/main" id="{D2184E76-EA23-46AF-B7B4-9DEFEB4284E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0482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r>
              <a:rPr kumimoji="1" lang="ja-JP" altLang="en-US" dirty="0"/>
              <a:t>新型コロナワクチンは重症化を防ぐ効果がありますが、中には、</a:t>
            </a:r>
            <a:r>
              <a:rPr kumimoji="1" lang="en-US" altLang="ja-JP" dirty="0"/>
              <a:t>SNS</a:t>
            </a:r>
            <a:r>
              <a:rPr kumimoji="1" lang="ja-JP" altLang="en-US" dirty="0"/>
              <a:t>などで拡散している誤った情報によって、不安を感じている人がいるかもしれません。</a:t>
            </a:r>
            <a:endParaRPr kumimoji="1" lang="en-US" altLang="ja-JP" dirty="0"/>
          </a:p>
          <a:p>
            <a:pPr defTabSz="914331">
              <a:defRPr/>
            </a:pPr>
            <a:r>
              <a:rPr kumimoji="1" lang="ja-JP" altLang="en-US" dirty="0"/>
              <a:t>そのため、新型コロナワクチンを正しく理解する必要があります。</a:t>
            </a:r>
          </a:p>
        </p:txBody>
      </p:sp>
      <p:sp>
        <p:nvSpPr>
          <p:cNvPr id="7" name="日付プレースホルダー 6">
            <a:extLst>
              <a:ext uri="{FF2B5EF4-FFF2-40B4-BE49-F238E27FC236}">
                <a16:creationId xmlns:a16="http://schemas.microsoft.com/office/drawing/2014/main" id="{9113697F-BF03-43CC-8B78-B549B0A43C3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6380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さて、新型コロナワクチンの接種は、打っても打たなくても、どちらでもいいものなのでしょうか。</a:t>
            </a:r>
          </a:p>
        </p:txBody>
      </p:sp>
      <p:sp>
        <p:nvSpPr>
          <p:cNvPr id="7" name="日付プレースホルダー 6">
            <a:extLst>
              <a:ext uri="{FF2B5EF4-FFF2-40B4-BE49-F238E27FC236}">
                <a16:creationId xmlns:a16="http://schemas.microsoft.com/office/drawing/2014/main" id="{2BE9FC75-EB2B-40B4-B00B-F1EC7351A61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8024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今回の予防接種は、任意の接種ではなく、「接種を受けるよう努めなければならない」という法律の規定が適用されていて、予防接種を受ける努力をすることが求められています。</a:t>
            </a:r>
          </a:p>
        </p:txBody>
      </p:sp>
      <p:sp>
        <p:nvSpPr>
          <p:cNvPr id="7" name="日付プレースホルダー 6">
            <a:extLst>
              <a:ext uri="{FF2B5EF4-FFF2-40B4-BE49-F238E27FC236}">
                <a16:creationId xmlns:a16="http://schemas.microsoft.com/office/drawing/2014/main" id="{2854F510-2AD5-4A41-A09E-1B5779DF5E7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92285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また、ワクチンは、発症予防効果などのメリットが副反応などのデメリットよりも大きいことが確認されているため、接種が勧められています。</a:t>
            </a:r>
            <a:endParaRPr kumimoji="1" lang="en-US" altLang="ja-JP" dirty="0"/>
          </a:p>
          <a:p>
            <a:r>
              <a:rPr kumimoji="1" lang="ja-JP" altLang="en-US" dirty="0"/>
              <a:t>ただし、「義務」とは異なり、「努力義務」は強制ではありません。新型コロナワクチンを正しく理解したうえで、本人の意思に基づいて接種を判断します。</a:t>
            </a:r>
          </a:p>
        </p:txBody>
      </p:sp>
      <p:sp>
        <p:nvSpPr>
          <p:cNvPr id="7" name="日付プレースホルダー 6">
            <a:extLst>
              <a:ext uri="{FF2B5EF4-FFF2-40B4-BE49-F238E27FC236}">
                <a16:creationId xmlns:a16="http://schemas.microsoft.com/office/drawing/2014/main" id="{B49FF698-010E-4B7B-9B3F-99C1B493E0F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32905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ワクチン接種の最大のメリットは集団免疫です。</a:t>
            </a:r>
            <a:endParaRPr kumimoji="1" lang="en-US" altLang="ja-JP" dirty="0"/>
          </a:p>
          <a:p>
            <a:r>
              <a:rPr kumimoji="1" lang="ja-JP" altLang="en-US" dirty="0"/>
              <a:t>ワクチン接種が進んで、免疫を持つ人が増えると、感染の流行を押さえることができます。この状態を「集団免疫」といいます。</a:t>
            </a:r>
          </a:p>
        </p:txBody>
      </p:sp>
      <p:sp>
        <p:nvSpPr>
          <p:cNvPr id="7" name="日付プレースホルダー 6">
            <a:extLst>
              <a:ext uri="{FF2B5EF4-FFF2-40B4-BE49-F238E27FC236}">
                <a16:creationId xmlns:a16="http://schemas.microsoft.com/office/drawing/2014/main" id="{F13169D9-38F8-4AD4-A2DE-EAB638FF3C1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17583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イメージ図のように、免疫を持つ人が増えると、感染が拡がりにくくなります。</a:t>
            </a:r>
          </a:p>
        </p:txBody>
      </p:sp>
      <p:sp>
        <p:nvSpPr>
          <p:cNvPr id="7" name="日付プレースホルダー 6">
            <a:extLst>
              <a:ext uri="{FF2B5EF4-FFF2-40B4-BE49-F238E27FC236}">
                <a16:creationId xmlns:a16="http://schemas.microsoft.com/office/drawing/2014/main" id="{C1EEE9CC-4D58-49AB-9E68-059B8AA1160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22181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C986A3B-23DC-4928-8E36-4AEE4BD33766}" type="datetime1">
              <a:rPr kumimoji="1" lang="ja-JP" altLang="en-US" smtClean="0"/>
              <a:t>2021/10/28</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57114E26-2483-49A6-BD16-549090905E5E}"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16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1957131-BE8E-4ED8-A026-18D6670F754A}"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72367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D97DC7-E3BC-4781-AF91-195787D2EB91}"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603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D3C5DF-EDD2-439A-8765-98D0F3DB54B6}"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496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955C28-ECE5-4CB6-939B-43690DC60D33}"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7001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42C177B-A351-4346-9BF0-A8E2FDBBAEB3}"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41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F4B177-84D8-4493-9256-627B160CE9DC}"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523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6D50E0-90C1-4B94-AF9F-CC4F63535BB6}"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99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3BD56D-BFC5-4E0E-B259-90B455BB3945}"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51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583ED76-545E-462B-BC42-AE3D12060BBB}"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561597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1FD7062-91AE-45DC-AF7E-00A72A3FDAF0}"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33172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81C50B-7AF9-40D2-B940-A4337AA3A0B0}"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75587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73350A66-481D-4E03-8E9A-F66DB7A8DABD}"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95451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3D1DF-5EEE-46D2-96F1-640254322BCA}"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45556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7C6888-87E9-44B6-B4E3-6CEF8511D9CF}" type="datetime1">
              <a:rPr kumimoji="1" lang="ja-JP" altLang="en-US" smtClean="0"/>
              <a:t>2021/10/28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846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D428E6-187C-4302-98AA-F19C452FC348}" type="datetime1">
              <a:rPr kumimoji="1" lang="ja-JP" altLang="en-US" smtClean="0"/>
              <a:t>2021/10/28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738320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65AFC-344D-4B50-B438-6210FF9E29AC}" type="datetime1">
              <a:rPr kumimoji="1" lang="ja-JP" altLang="en-US" smtClean="0"/>
              <a:t>2021/10/28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62820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39FE23-CB92-43FA-A1A9-9F79281DB610}"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613073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C20202-E3DA-43D1-9B4F-5A4E2E0CF2F6}"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02210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DA90D15-4949-4536-9012-B96AB9F513ED}"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13241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293B21E-61D4-4BA6-AE8A-16751BA89925}" type="datetime1">
              <a:rPr kumimoji="1" lang="ja-JP" altLang="en-US" smtClean="0"/>
              <a:t>2021/10/28</a:t>
            </a:fld>
            <a:endParaRPr kumimoji="1" lang="ja-JP" altLang="en-US"/>
          </a:p>
        </p:txBody>
      </p:sp>
      <p:sp>
        <p:nvSpPr>
          <p:cNvPr id="5" name="Footer Placeholder 4"/>
          <p:cNvSpPr>
            <a:spLocks noGrp="1"/>
          </p:cNvSpPr>
          <p:nvPr>
            <p:ph type="ftr" sz="quarter" idx="11"/>
          </p:nvPr>
        </p:nvSpPr>
        <p:spPr>
          <a:xfrm>
            <a:off x="3776135" y="6422854"/>
            <a:ext cx="4279669" cy="365125"/>
          </a:xfrm>
        </p:spPr>
        <p:txBody>
          <a:bodyPr/>
          <a:lstStyle/>
          <a:p>
            <a:endParaRPr kumimoji="1" lang="ja-JP" altLang="en-US"/>
          </a:p>
        </p:txBody>
      </p:sp>
      <p:sp>
        <p:nvSpPr>
          <p:cNvPr id="6" name="Slide Number Placeholder 5"/>
          <p:cNvSpPr>
            <a:spLocks noGrp="1"/>
          </p:cNvSpPr>
          <p:nvPr>
            <p:ph type="sldNum" sz="quarter" idx="12"/>
          </p:nvPr>
        </p:nvSpPr>
        <p:spPr>
          <a:xfrm>
            <a:off x="8073048" y="6422854"/>
            <a:ext cx="879759" cy="365125"/>
          </a:xfrm>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688347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4E2E74-E865-428A-8B51-8377248DD0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F02ED5-D0B6-4883-AB5E-937ED8579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6347983-5DAA-4257-978B-DC191CA111D8}"/>
              </a:ext>
            </a:extLst>
          </p:cNvPr>
          <p:cNvSpPr>
            <a:spLocks noGrp="1"/>
          </p:cNvSpPr>
          <p:nvPr>
            <p:ph type="dt" sz="half" idx="10"/>
          </p:nvPr>
        </p:nvSpPr>
        <p:spPr/>
        <p:txBody>
          <a:bodyPr/>
          <a:lstStyle/>
          <a:p>
            <a:fld id="{16A66661-124A-478A-BB1F-5D9F201F7CB8}"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777AA737-E612-4DCC-A5F3-C4F7708834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8A24EB-2AB3-41AE-87BB-ED8D3FA86167}"/>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8756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D876CD-733C-49FB-9949-46FE5FB5891D}" type="datetime1">
              <a:rPr kumimoji="1" lang="ja-JP" altLang="en-US" smtClean="0"/>
              <a:t>2021/10/28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628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838A07-3699-42E8-9AE9-C84AF0781E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8A4CBD-B610-4922-B07F-0F0CFD92EB5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174D97-EAF4-4A0F-9B6E-C03663F0DB80}"/>
              </a:ext>
            </a:extLst>
          </p:cNvPr>
          <p:cNvSpPr>
            <a:spLocks noGrp="1"/>
          </p:cNvSpPr>
          <p:nvPr>
            <p:ph type="dt" sz="half" idx="10"/>
          </p:nvPr>
        </p:nvSpPr>
        <p:spPr/>
        <p:txBody>
          <a:bodyPr/>
          <a:lstStyle/>
          <a:p>
            <a:fld id="{4E47E8FA-87F9-4E56-9737-1DACBB58113D}"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F3D1840E-5C75-4438-A7EC-E50A371D69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F6AF27-CC5A-4920-8828-A50DC3C5AC03}"/>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315344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7CE79-0252-4A5C-9074-BF9DC2C085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B1C866-9E08-4FBB-AB1C-8B7B14F7A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C3D78DB-D45C-4BFE-B491-A8B166AA2E46}"/>
              </a:ext>
            </a:extLst>
          </p:cNvPr>
          <p:cNvSpPr>
            <a:spLocks noGrp="1"/>
          </p:cNvSpPr>
          <p:nvPr>
            <p:ph type="dt" sz="half" idx="10"/>
          </p:nvPr>
        </p:nvSpPr>
        <p:spPr/>
        <p:txBody>
          <a:bodyPr/>
          <a:lstStyle/>
          <a:p>
            <a:fld id="{CF322C16-531E-4494-9362-4F5A2D47D758}"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97AD6000-8901-476F-B6D0-A0EC4C3D0A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88762E-7A97-4EEA-B628-5709A1DB84EE}"/>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801832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8DAD83-471A-4F6B-BCF6-ADA873FA120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AEF48-AF2E-43D9-B546-918A79AA08A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D8CF742-3D69-4641-8578-C314327E171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728F16-A59F-4BE5-9267-4FDB9AAA5771}"/>
              </a:ext>
            </a:extLst>
          </p:cNvPr>
          <p:cNvSpPr>
            <a:spLocks noGrp="1"/>
          </p:cNvSpPr>
          <p:nvPr>
            <p:ph type="dt" sz="half" idx="10"/>
          </p:nvPr>
        </p:nvSpPr>
        <p:spPr/>
        <p:txBody>
          <a:bodyPr/>
          <a:lstStyle/>
          <a:p>
            <a:fld id="{AF42BFE0-14C2-47BF-BC2A-7D6C8B83C03B}" type="datetime1">
              <a:rPr kumimoji="1" lang="ja-JP" altLang="en-US" smtClean="0"/>
              <a:t>2021/10/28</a:t>
            </a:fld>
            <a:endParaRPr kumimoji="1" lang="ja-JP" altLang="en-US"/>
          </a:p>
        </p:txBody>
      </p:sp>
      <p:sp>
        <p:nvSpPr>
          <p:cNvPr id="6" name="フッター プレースホルダー 5">
            <a:extLst>
              <a:ext uri="{FF2B5EF4-FFF2-40B4-BE49-F238E27FC236}">
                <a16:creationId xmlns:a16="http://schemas.microsoft.com/office/drawing/2014/main" id="{B7300B4A-0E51-432F-ABAC-917F8720048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8B207-09E4-462D-91E1-25DC45426E73}"/>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8118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1540B8-5E41-4005-AB44-6AEE3BBEDAF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3E14D9-047F-42C4-873A-3557AAD336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9E45817-16D4-4CA7-BB7C-965BAD55869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5B04464-7ABA-47AE-9D5E-B8521C4148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5BECBF5-72C3-4A9A-8966-C1B321593CE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4EF60B7-C3CD-4BC3-A762-ACDAEA79AA5D}"/>
              </a:ext>
            </a:extLst>
          </p:cNvPr>
          <p:cNvSpPr>
            <a:spLocks noGrp="1"/>
          </p:cNvSpPr>
          <p:nvPr>
            <p:ph type="dt" sz="half" idx="10"/>
          </p:nvPr>
        </p:nvSpPr>
        <p:spPr/>
        <p:txBody>
          <a:bodyPr/>
          <a:lstStyle/>
          <a:p>
            <a:fld id="{2543AAE6-5757-43E1-9051-FB71C9C7FFDE}" type="datetime1">
              <a:rPr kumimoji="1" lang="ja-JP" altLang="en-US" smtClean="0"/>
              <a:t>2021/10/28</a:t>
            </a:fld>
            <a:endParaRPr kumimoji="1" lang="ja-JP" altLang="en-US"/>
          </a:p>
        </p:txBody>
      </p:sp>
      <p:sp>
        <p:nvSpPr>
          <p:cNvPr id="8" name="フッター プレースホルダー 7">
            <a:extLst>
              <a:ext uri="{FF2B5EF4-FFF2-40B4-BE49-F238E27FC236}">
                <a16:creationId xmlns:a16="http://schemas.microsoft.com/office/drawing/2014/main" id="{092A55C2-CAD9-4465-A1FF-89550600296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C62EAE-EBD5-4937-8E8B-9A1D4E5A49D9}"/>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342357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BACA09-F6AB-4350-9C08-48E0AAC3BA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E3BD27-4168-40DE-936F-604C1438115F}"/>
              </a:ext>
            </a:extLst>
          </p:cNvPr>
          <p:cNvSpPr>
            <a:spLocks noGrp="1"/>
          </p:cNvSpPr>
          <p:nvPr>
            <p:ph type="dt" sz="half" idx="10"/>
          </p:nvPr>
        </p:nvSpPr>
        <p:spPr/>
        <p:txBody>
          <a:bodyPr/>
          <a:lstStyle/>
          <a:p>
            <a:fld id="{BC7B5FEE-0533-48D2-8EF3-09C145AF0D20}" type="datetime1">
              <a:rPr kumimoji="1" lang="ja-JP" altLang="en-US" smtClean="0"/>
              <a:t>2021/10/28</a:t>
            </a:fld>
            <a:endParaRPr kumimoji="1" lang="ja-JP" altLang="en-US"/>
          </a:p>
        </p:txBody>
      </p:sp>
      <p:sp>
        <p:nvSpPr>
          <p:cNvPr id="4" name="フッター プレースホルダー 3">
            <a:extLst>
              <a:ext uri="{FF2B5EF4-FFF2-40B4-BE49-F238E27FC236}">
                <a16:creationId xmlns:a16="http://schemas.microsoft.com/office/drawing/2014/main" id="{02E632CF-FCF2-4F29-8E66-9935B003199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6DEF94D-9193-4805-B953-38E62B2091FA}"/>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312092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7E53CF-B9F0-4CB2-8E6F-DE39DDE29D89}"/>
              </a:ext>
            </a:extLst>
          </p:cNvPr>
          <p:cNvSpPr>
            <a:spLocks noGrp="1"/>
          </p:cNvSpPr>
          <p:nvPr>
            <p:ph type="dt" sz="half" idx="10"/>
          </p:nvPr>
        </p:nvSpPr>
        <p:spPr/>
        <p:txBody>
          <a:bodyPr/>
          <a:lstStyle/>
          <a:p>
            <a:fld id="{C4F4879A-4690-4452-A362-3DF74F1A420C}" type="datetime1">
              <a:rPr kumimoji="1" lang="ja-JP" altLang="en-US" smtClean="0"/>
              <a:t>2021/10/28</a:t>
            </a:fld>
            <a:endParaRPr kumimoji="1" lang="ja-JP" altLang="en-US"/>
          </a:p>
        </p:txBody>
      </p:sp>
      <p:sp>
        <p:nvSpPr>
          <p:cNvPr id="3" name="フッター プレースホルダー 2">
            <a:extLst>
              <a:ext uri="{FF2B5EF4-FFF2-40B4-BE49-F238E27FC236}">
                <a16:creationId xmlns:a16="http://schemas.microsoft.com/office/drawing/2014/main" id="{C57BC554-1CE4-4308-9714-3FB4F26C16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5522CE-D48D-4AF3-A3EB-E9D88FE55203}"/>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563422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2EBF81-36FD-4177-B925-A409A9700E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BF4192-5183-4AA8-A44E-1AF9DAEC3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7BD961C-B229-49CE-9FA1-79D4CE79E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31579AE-73C9-4FBA-8C32-DF864F0FD513}"/>
              </a:ext>
            </a:extLst>
          </p:cNvPr>
          <p:cNvSpPr>
            <a:spLocks noGrp="1"/>
          </p:cNvSpPr>
          <p:nvPr>
            <p:ph type="dt" sz="half" idx="10"/>
          </p:nvPr>
        </p:nvSpPr>
        <p:spPr/>
        <p:txBody>
          <a:bodyPr/>
          <a:lstStyle/>
          <a:p>
            <a:fld id="{83ECD209-6E80-4177-B1E0-CD1B94629BD7}" type="datetime1">
              <a:rPr kumimoji="1" lang="ja-JP" altLang="en-US" smtClean="0"/>
              <a:t>2021/10/28</a:t>
            </a:fld>
            <a:endParaRPr kumimoji="1" lang="ja-JP" altLang="en-US"/>
          </a:p>
        </p:txBody>
      </p:sp>
      <p:sp>
        <p:nvSpPr>
          <p:cNvPr id="6" name="フッター プレースホルダー 5">
            <a:extLst>
              <a:ext uri="{FF2B5EF4-FFF2-40B4-BE49-F238E27FC236}">
                <a16:creationId xmlns:a16="http://schemas.microsoft.com/office/drawing/2014/main" id="{C564530E-2F44-478A-B20D-00F0E37EA1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8D34AD-2778-42A9-95B2-7542319F60F2}"/>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544744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98DE44-F70F-44C1-8C41-DB53DB7C3CF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BAFC382-7420-49BF-943F-8187F0060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16878B-3959-40A8-9D27-A307AB504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14971F-A5D8-4F90-860D-D0FE0096EB4D}"/>
              </a:ext>
            </a:extLst>
          </p:cNvPr>
          <p:cNvSpPr>
            <a:spLocks noGrp="1"/>
          </p:cNvSpPr>
          <p:nvPr>
            <p:ph type="dt" sz="half" idx="10"/>
          </p:nvPr>
        </p:nvSpPr>
        <p:spPr/>
        <p:txBody>
          <a:bodyPr/>
          <a:lstStyle/>
          <a:p>
            <a:fld id="{18CD592A-71BB-46F5-964A-BD56394A67BF}" type="datetime1">
              <a:rPr kumimoji="1" lang="ja-JP" altLang="en-US" smtClean="0"/>
              <a:t>2021/10/28</a:t>
            </a:fld>
            <a:endParaRPr kumimoji="1" lang="ja-JP" altLang="en-US"/>
          </a:p>
        </p:txBody>
      </p:sp>
      <p:sp>
        <p:nvSpPr>
          <p:cNvPr id="6" name="フッター プレースホルダー 5">
            <a:extLst>
              <a:ext uri="{FF2B5EF4-FFF2-40B4-BE49-F238E27FC236}">
                <a16:creationId xmlns:a16="http://schemas.microsoft.com/office/drawing/2014/main" id="{563B33DF-EADD-402A-A260-84F3D7EE41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F6F788-15F4-4A3D-A0B1-178EEFF178F5}"/>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70591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97218-8293-4806-BC4A-8D415D0241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C953A6-5712-4B36-A4BB-626C24EC2B6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F3D8FD-00EF-4315-B62D-B3D620B62692}"/>
              </a:ext>
            </a:extLst>
          </p:cNvPr>
          <p:cNvSpPr>
            <a:spLocks noGrp="1"/>
          </p:cNvSpPr>
          <p:nvPr>
            <p:ph type="dt" sz="half" idx="10"/>
          </p:nvPr>
        </p:nvSpPr>
        <p:spPr/>
        <p:txBody>
          <a:bodyPr/>
          <a:lstStyle/>
          <a:p>
            <a:fld id="{3A29D2B4-DF25-4663-9716-3D0C5F2CED09}"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A9C0E36E-B9C5-4D4E-8B41-110995C8BA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71B39F-D57D-4E8D-A9A4-C1E23E74F736}"/>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766650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1B5DC1-5A0F-45B0-B562-D1F0266D58A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10A9CB6-6993-4C99-9186-272FA76E82E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EB07A7-1BED-494E-BEB9-87C6187EEDA9}"/>
              </a:ext>
            </a:extLst>
          </p:cNvPr>
          <p:cNvSpPr>
            <a:spLocks noGrp="1"/>
          </p:cNvSpPr>
          <p:nvPr>
            <p:ph type="dt" sz="half" idx="10"/>
          </p:nvPr>
        </p:nvSpPr>
        <p:spPr/>
        <p:txBody>
          <a:bodyPr/>
          <a:lstStyle/>
          <a:p>
            <a:fld id="{2ABB581A-DC5C-4E8E-BB54-08AB3A0371CB}"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4E1988EF-5750-4AA5-A86D-AAD48736FA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1BB27D-0E35-409C-B608-0DE2BDB506D8}"/>
              </a:ext>
            </a:extLst>
          </p:cNvPr>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7672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CD9E1B-4CB4-463D-A3D1-96ABE134957F}"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51608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EE8A294-6FD7-428E-BBF3-D7DFB3393092}" type="datetime1">
              <a:rPr kumimoji="1" lang="ja-JP" altLang="en-US" smtClean="0"/>
              <a:t>2021/10/28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11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644A88-2F1F-4241-B727-89CB7ECFE0F9}" type="datetime1">
              <a:rPr kumimoji="1" lang="ja-JP" altLang="en-US" smtClean="0"/>
              <a:t>2021/10/28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35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8FCF7-8636-4686-BC1F-B7A43335C6F5}" type="datetime1">
              <a:rPr kumimoji="1" lang="ja-JP" altLang="en-US" smtClean="0"/>
              <a:t>2021/10/28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96182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2557FC-92BF-4666-9ABD-55593EE1308E}"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99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208EE88-5B4A-4C0A-AF92-EB7E75C8DB6F}" type="datetime1">
              <a:rPr kumimoji="1" lang="ja-JP" altLang="en-US" smtClean="0"/>
              <a:t>2021/10/28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73022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E91967-5D93-4A0E-B50A-5D6550853600}" type="datetime1">
              <a:rPr kumimoji="1" lang="ja-JP" altLang="en-US" smtClean="0"/>
              <a:t>2021/10/28</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326562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DCA9893-2BA6-4568-97FA-DD6B5813C85D}" type="datetime1">
              <a:rPr kumimoji="1" lang="ja-JP" altLang="en-US" smtClean="0"/>
              <a:t>2021/10/28</a:t>
            </a:fld>
            <a:endParaRPr kumimoji="1" lang="ja-JP"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252781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85000"/>
        </a:lnSpc>
        <a:spcBef>
          <a:spcPct val="0"/>
        </a:spcBef>
        <a:buNone/>
        <a:defRPr kumimoji="1"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kumimoji="1"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4CEB09F-08EC-4CF7-A616-30AF413F1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EB5A2-1E15-4FA3-B64C-D4F7A9D0A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213A94-A4D4-41BE-81F9-1304F4D10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F53E2-C74A-4B47-BFCC-DD11BA9ADE8C}" type="datetime1">
              <a:rPr kumimoji="1" lang="ja-JP" altLang="en-US" smtClean="0"/>
              <a:t>2021/10/28</a:t>
            </a:fld>
            <a:endParaRPr kumimoji="1" lang="ja-JP" altLang="en-US"/>
          </a:p>
        </p:txBody>
      </p:sp>
      <p:sp>
        <p:nvSpPr>
          <p:cNvPr id="5" name="フッター プレースホルダー 4">
            <a:extLst>
              <a:ext uri="{FF2B5EF4-FFF2-40B4-BE49-F238E27FC236}">
                <a16:creationId xmlns:a16="http://schemas.microsoft.com/office/drawing/2014/main" id="{5EF0AFEB-0524-4721-86EA-E78B47A9C8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C1A740-F926-4CB0-81A8-5849DA873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7574904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video" Target="https://www.youtube.com/embed/IJa5_Qg54QU?feature=oembed" TargetMode="Externa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0.tmp"/></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コロナワクチン接種に使えるイラスト10選 | ACworks BLOG">
            <a:extLst>
              <a:ext uri="{FF2B5EF4-FFF2-40B4-BE49-F238E27FC236}">
                <a16:creationId xmlns:a16="http://schemas.microsoft.com/office/drawing/2014/main" id="{E2103893-E786-45CF-9CF0-C734509A837D}"/>
              </a:ext>
            </a:extLst>
          </p:cNvPr>
          <p:cNvPicPr/>
          <p:nvPr/>
        </p:nvPicPr>
        <p:blipFill rotWithShape="1">
          <a:blip r:embed="rId3" cstate="print">
            <a:extLst>
              <a:ext uri="{28A0092B-C50C-407E-A947-70E740481C1C}">
                <a14:useLocalDpi xmlns:a14="http://schemas.microsoft.com/office/drawing/2010/main" val="0"/>
              </a:ext>
            </a:extLst>
          </a:blip>
          <a:srcRect l="1985" r="3685"/>
          <a:stretch/>
        </p:blipFill>
        <p:spPr bwMode="auto">
          <a:xfrm>
            <a:off x="7078470" y="901148"/>
            <a:ext cx="4409356" cy="4808259"/>
          </a:xfrm>
          <a:prstGeom prst="rect">
            <a:avLst/>
          </a:prstGeom>
          <a:noFill/>
          <a:ln>
            <a:noFill/>
          </a:ln>
        </p:spPr>
      </p:pic>
      <p:sp>
        <p:nvSpPr>
          <p:cNvPr id="15" name="正方形/長方形 14">
            <a:extLst>
              <a:ext uri="{FF2B5EF4-FFF2-40B4-BE49-F238E27FC236}">
                <a16:creationId xmlns:a16="http://schemas.microsoft.com/office/drawing/2014/main" id="{2D1A46CD-E3DE-4579-AB4B-669FFE82A230}"/>
              </a:ext>
            </a:extLst>
          </p:cNvPr>
          <p:cNvSpPr/>
          <p:nvPr/>
        </p:nvSpPr>
        <p:spPr>
          <a:xfrm>
            <a:off x="704174" y="1353244"/>
            <a:ext cx="6330921" cy="1754326"/>
          </a:xfrm>
          <a:prstGeom prst="rect">
            <a:avLst/>
          </a:prstGeom>
          <a:noFill/>
        </p:spPr>
        <p:txBody>
          <a:bodyPr wrap="square" lIns="91440" tIns="45720" rIns="91440" bIns="45720">
            <a:spAutoFit/>
          </a:bodyPr>
          <a:lstStyle/>
          <a:p>
            <a:pPr algn="ctr"/>
            <a:r>
              <a:rPr kumimoji="1"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新型コロナワクチンを</a:t>
            </a:r>
            <a:endParaRPr kumimoji="1" lang="en-US" altLang="ja-JP"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a:p>
            <a:pPr algn="ctr"/>
            <a:r>
              <a:rPr kumimoji="1"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正しく理解しよう</a:t>
            </a:r>
            <a:endParaRPr lang="ja-JP"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16" name="テキスト ボックス 15">
            <a:extLst>
              <a:ext uri="{FF2B5EF4-FFF2-40B4-BE49-F238E27FC236}">
                <a16:creationId xmlns:a16="http://schemas.microsoft.com/office/drawing/2014/main" id="{27939D80-47CB-4F38-914C-69D7F04D2D7E}"/>
              </a:ext>
            </a:extLst>
          </p:cNvPr>
          <p:cNvSpPr txBox="1"/>
          <p:nvPr/>
        </p:nvSpPr>
        <p:spPr>
          <a:xfrm>
            <a:off x="1719268" y="4171978"/>
            <a:ext cx="4976500" cy="1512273"/>
          </a:xfrm>
          <a:prstGeom prst="rect">
            <a:avLst/>
          </a:prstGeom>
          <a:noFill/>
        </p:spPr>
        <p:txBody>
          <a:bodyPr wrap="square" rtlCol="0">
            <a:spAutoFit/>
          </a:bodyPr>
          <a:lstStyle/>
          <a:p>
            <a:pPr algn="dist">
              <a:lnSpc>
                <a:spcPts val="3500"/>
              </a:lnSpc>
            </a:pPr>
            <a:r>
              <a:rPr kumimoji="1" lang="ja-JP" altLang="en-US" sz="2800" b="1" dirty="0">
                <a:latin typeface="HG丸ｺﾞｼｯｸM-PRO" panose="020F0600000000000000" pitchFamily="50" charset="-128"/>
                <a:ea typeface="HG丸ｺﾞｼｯｸM-PRO" panose="020F0600000000000000" pitchFamily="50" charset="-128"/>
              </a:rPr>
              <a:t>　</a:t>
            </a:r>
            <a:r>
              <a:rPr lang="ja-JP" altLang="en-US" sz="2800" b="1" dirty="0">
                <a:latin typeface="HG丸ｺﾞｼｯｸM-PRO" panose="020F0600000000000000" pitchFamily="50" charset="-128"/>
                <a:ea typeface="HG丸ｺﾞｼｯｸM-PRO" panose="020F0600000000000000" pitchFamily="50" charset="-128"/>
              </a:rPr>
              <a:t> 　</a:t>
            </a:r>
            <a:r>
              <a:rPr kumimoji="1" lang="ja-JP" altLang="en-US" sz="2800" b="1" dirty="0">
                <a:latin typeface="HG丸ｺﾞｼｯｸM-PRO" panose="020F0600000000000000" pitchFamily="50" charset="-128"/>
                <a:ea typeface="HG丸ｺﾞｼｯｸM-PRO" panose="020F0600000000000000" pitchFamily="50" charset="-128"/>
              </a:rPr>
              <a:t>兵庫県教育委員会</a:t>
            </a:r>
            <a:endParaRPr kumimoji="1" lang="en-US" altLang="ja-JP" sz="2800" b="1" dirty="0">
              <a:latin typeface="HG丸ｺﾞｼｯｸM-PRO" panose="020F0600000000000000" pitchFamily="50" charset="-128"/>
              <a:ea typeface="HG丸ｺﾞｼｯｸM-PRO" panose="020F0600000000000000" pitchFamily="50" charset="-128"/>
            </a:endParaRPr>
          </a:p>
          <a:p>
            <a:pPr algn="dist">
              <a:lnSpc>
                <a:spcPts val="3500"/>
              </a:lnSpc>
            </a:pPr>
            <a:r>
              <a:rPr lang="ja-JP" altLang="en-US" sz="2800" b="1" dirty="0">
                <a:latin typeface="HG丸ｺﾞｼｯｸM-PRO" panose="020F0600000000000000" pitchFamily="50" charset="-128"/>
                <a:ea typeface="HG丸ｺﾞｼｯｸM-PRO" panose="020F0600000000000000" pitchFamily="50" charset="-128"/>
              </a:rPr>
              <a:t>　　　 兵庫県感染症等対策室</a:t>
            </a:r>
            <a:endParaRPr lang="en-US" altLang="ja-JP" sz="2800" b="1" dirty="0">
              <a:latin typeface="HG丸ｺﾞｼｯｸM-PRO" panose="020F0600000000000000" pitchFamily="50" charset="-128"/>
              <a:ea typeface="HG丸ｺﾞｼｯｸM-PRO" panose="020F0600000000000000" pitchFamily="50" charset="-128"/>
            </a:endParaRPr>
          </a:p>
          <a:p>
            <a:pPr algn="dist">
              <a:lnSpc>
                <a:spcPts val="4000"/>
              </a:lnSpc>
              <a:spcBef>
                <a:spcPts val="600"/>
              </a:spcBef>
            </a:pPr>
            <a:r>
              <a:rPr kumimoji="1" lang="ja-JP" altLang="en-US" sz="2800" b="1" dirty="0">
                <a:latin typeface="HG丸ｺﾞｼｯｸM-PRO" panose="020F0600000000000000" pitchFamily="50" charset="-128"/>
                <a:ea typeface="HG丸ｺﾞｼｯｸM-PRO" panose="020F0600000000000000" pitchFamily="50" charset="-128"/>
              </a:rPr>
              <a:t>　監修：</a:t>
            </a:r>
            <a:r>
              <a:rPr kumimoji="1" lang="en-US" altLang="ja-JP"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一社</a:t>
            </a:r>
            <a:r>
              <a:rPr kumimoji="1" lang="en-US" altLang="ja-JP" sz="2800" b="1" dirty="0">
                <a:latin typeface="HG丸ｺﾞｼｯｸM-PRO" panose="020F0600000000000000" pitchFamily="50" charset="-128"/>
                <a:ea typeface="HG丸ｺﾞｼｯｸM-PRO" panose="020F0600000000000000" pitchFamily="50" charset="-128"/>
              </a:rPr>
              <a:t>)</a:t>
            </a:r>
            <a:r>
              <a:rPr kumimoji="1" lang="ja-JP" altLang="en-US" sz="2800" b="1" dirty="0">
                <a:latin typeface="HG丸ｺﾞｼｯｸM-PRO" panose="020F0600000000000000" pitchFamily="50" charset="-128"/>
                <a:ea typeface="HG丸ｺﾞｼｯｸM-PRO" panose="020F0600000000000000" pitchFamily="50" charset="-128"/>
              </a:rPr>
              <a:t>兵庫県医師会</a:t>
            </a:r>
            <a:endParaRPr kumimoji="1" lang="en-US" altLang="ja-JP" sz="28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C46D691D-8BC9-4D3A-8A6F-A980E36B5AE2}"/>
              </a:ext>
            </a:extLst>
          </p:cNvPr>
          <p:cNvSpPr>
            <a:spLocks noGrp="1"/>
          </p:cNvSpPr>
          <p:nvPr>
            <p:ph type="sldNum" sz="quarter" idx="12"/>
          </p:nvPr>
        </p:nvSpPr>
        <p:spPr/>
        <p:txBody>
          <a:bodyPr/>
          <a:lstStyle/>
          <a:p>
            <a:fld id="{57114E26-2483-49A6-BD16-549090905E5E}" type="slidenum">
              <a:rPr kumimoji="1" lang="ja-JP" altLang="en-US" smtClean="0"/>
              <a:t>1</a:t>
            </a:fld>
            <a:endParaRPr kumimoji="1" lang="ja-JP" altLang="en-US"/>
          </a:p>
        </p:txBody>
      </p:sp>
      <p:pic>
        <p:nvPicPr>
          <p:cNvPr id="9" name="図 8">
            <a:extLst>
              <a:ext uri="{FF2B5EF4-FFF2-40B4-BE49-F238E27FC236}">
                <a16:creationId xmlns:a16="http://schemas.microsoft.com/office/drawing/2014/main" id="{0606DA50-D73C-438F-AB14-27451C321DC3}"/>
              </a:ext>
            </a:extLst>
          </p:cNvPr>
          <p:cNvPicPr>
            <a:picLocks noChangeAspect="1"/>
          </p:cNvPicPr>
          <p:nvPr/>
        </p:nvPicPr>
        <p:blipFill>
          <a:blip r:embed="rId4"/>
          <a:stretch>
            <a:fillRect/>
          </a:stretch>
        </p:blipFill>
        <p:spPr>
          <a:xfrm>
            <a:off x="1828800" y="4260611"/>
            <a:ext cx="1109272" cy="777527"/>
          </a:xfrm>
          <a:prstGeom prst="rect">
            <a:avLst/>
          </a:prstGeom>
        </p:spPr>
      </p:pic>
    </p:spTree>
    <p:extLst>
      <p:ext uri="{BB962C8B-B14F-4D97-AF65-F5344CB8AC3E}">
        <p14:creationId xmlns:p14="http://schemas.microsoft.com/office/powerpoint/2010/main" val="132028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若い人はコロナにかかっても重症化しないって</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本当ですか。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286540"/>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a:t>
            </a:r>
            <a:r>
              <a:rPr lang="ja-JP" altLang="en-US" sz="3600" dirty="0">
                <a:solidFill>
                  <a:srgbClr val="FF0000"/>
                </a:solidFill>
                <a:latin typeface="+mj-ea"/>
                <a:ea typeface="+mj-ea"/>
              </a:rPr>
              <a:t>若い人でも重症化</a:t>
            </a:r>
            <a:r>
              <a:rPr lang="ja-JP" altLang="en-US" sz="3600" dirty="0">
                <a:solidFill>
                  <a:srgbClr val="0070C0"/>
                </a:solidFill>
                <a:latin typeface="+mj-ea"/>
                <a:ea typeface="+mj-ea"/>
              </a:rPr>
              <a:t>している例が出ています。</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特に今流行の変異株は、感染力も重症化率も高く</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なっています。</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6F7AA311-8CD0-4BEB-B673-96D252253A7C}"/>
              </a:ext>
            </a:extLst>
          </p:cNvPr>
          <p:cNvSpPr>
            <a:spLocks noGrp="1"/>
          </p:cNvSpPr>
          <p:nvPr>
            <p:ph type="sldNum" sz="quarter" idx="12"/>
          </p:nvPr>
        </p:nvSpPr>
        <p:spPr/>
        <p:txBody>
          <a:bodyPr/>
          <a:lstStyle/>
          <a:p>
            <a:fld id="{57114E26-2483-49A6-BD16-549090905E5E}" type="slidenum">
              <a:rPr kumimoji="1" lang="ja-JP" altLang="en-US" smtClean="0"/>
              <a:t>10</a:t>
            </a:fld>
            <a:endParaRPr kumimoji="1" lang="ja-JP" altLang="en-US"/>
          </a:p>
        </p:txBody>
      </p:sp>
    </p:spTree>
    <p:extLst>
      <p:ext uri="{BB962C8B-B14F-4D97-AF65-F5344CB8AC3E}">
        <p14:creationId xmlns:p14="http://schemas.microsoft.com/office/powerpoint/2010/main" val="89705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8A7A8B-2A8A-4C32-9D69-43454F886E48}"/>
              </a:ext>
            </a:extLst>
          </p:cNvPr>
          <p:cNvPicPr>
            <a:picLocks noChangeAspect="1"/>
          </p:cNvPicPr>
          <p:nvPr/>
        </p:nvPicPr>
        <p:blipFill rotWithShape="1">
          <a:blip r:embed="rId3">
            <a:extLst>
              <a:ext uri="{28A0092B-C50C-407E-A947-70E740481C1C}">
                <a14:useLocalDpi xmlns:a14="http://schemas.microsoft.com/office/drawing/2010/main" val="0"/>
              </a:ext>
            </a:extLst>
          </a:blip>
          <a:srcRect r="2461"/>
          <a:stretch/>
        </p:blipFill>
        <p:spPr>
          <a:xfrm>
            <a:off x="252727" y="312343"/>
            <a:ext cx="11686546" cy="1577008"/>
          </a:xfrm>
          <a:prstGeom prst="rect">
            <a:avLst/>
          </a:prstGeom>
        </p:spPr>
      </p:pic>
      <p:sp>
        <p:nvSpPr>
          <p:cNvPr id="6" name="テキスト ボックス 5">
            <a:extLst>
              <a:ext uri="{FF2B5EF4-FFF2-40B4-BE49-F238E27FC236}">
                <a16:creationId xmlns:a16="http://schemas.microsoft.com/office/drawing/2014/main" id="{D6BECBE1-FC97-41F2-A6A8-15115A6F8155}"/>
              </a:ext>
            </a:extLst>
          </p:cNvPr>
          <p:cNvSpPr txBox="1"/>
          <p:nvPr/>
        </p:nvSpPr>
        <p:spPr>
          <a:xfrm>
            <a:off x="642471" y="2184054"/>
            <a:ext cx="11549529" cy="4249240"/>
          </a:xfrm>
          <a:prstGeom prst="rect">
            <a:avLst/>
          </a:prstGeom>
          <a:noFill/>
        </p:spPr>
        <p:txBody>
          <a:bodyPr wrap="square" rtlCol="0">
            <a:spAutoFit/>
          </a:bodyPr>
          <a:lstStyle/>
          <a:p>
            <a:pPr>
              <a:lnSpc>
                <a:spcPts val="4500"/>
              </a:lnSpc>
            </a:pPr>
            <a:r>
              <a:rPr kumimoji="1" lang="ja-JP" altLang="en-US" sz="3200" b="1" dirty="0">
                <a:latin typeface="HG丸ｺﾞｼｯｸM-PRO" panose="020F0600000000000000" pitchFamily="50" charset="-128"/>
                <a:ea typeface="HG丸ｺﾞｼｯｸM-PRO" panose="020F0600000000000000" pitchFamily="50" charset="-128"/>
              </a:rPr>
              <a:t>新型コロナワクチンは、</a:t>
            </a:r>
            <a:r>
              <a:rPr kumimoji="1" lang="en-US" altLang="ja-JP" sz="3200" b="1" dirty="0">
                <a:latin typeface="HG丸ｺﾞｼｯｸM-PRO" panose="020F0600000000000000" pitchFamily="50" charset="-128"/>
                <a:ea typeface="HG丸ｺﾞｼｯｸM-PRO" panose="020F0600000000000000" pitchFamily="50" charset="-128"/>
              </a:rPr>
              <a:t>2</a:t>
            </a:r>
            <a:r>
              <a:rPr kumimoji="1" lang="ja-JP" altLang="en-US" sz="3200" b="1" dirty="0">
                <a:latin typeface="HG丸ｺﾞｼｯｸM-PRO" panose="020F0600000000000000" pitchFamily="50" charset="-128"/>
                <a:ea typeface="HG丸ｺﾞｼｯｸM-PRO" panose="020F0600000000000000" pitchFamily="50" charset="-128"/>
              </a:rPr>
              <a:t>回の接種によって、</a:t>
            </a:r>
            <a:endParaRPr kumimoji="1" lang="en-US" altLang="ja-JP" sz="3200" b="1" dirty="0">
              <a:latin typeface="HG丸ｺﾞｼｯｸM-PRO" panose="020F0600000000000000" pitchFamily="50" charset="-128"/>
              <a:ea typeface="HG丸ｺﾞｼｯｸM-PRO" panose="020F0600000000000000" pitchFamily="50" charset="-128"/>
            </a:endParaRPr>
          </a:p>
          <a:p>
            <a:pPr>
              <a:lnSpc>
                <a:spcPts val="4500"/>
              </a:lnSpc>
            </a:pPr>
            <a:r>
              <a:rPr kumimoji="1" lang="ja-JP" altLang="en-US" sz="3200" b="1" dirty="0">
                <a:latin typeface="HG丸ｺﾞｼｯｸM-PRO" panose="020F0600000000000000" pitchFamily="50" charset="-128"/>
                <a:ea typeface="HG丸ｺﾞｼｯｸM-PRO" panose="020F0600000000000000" pitchFamily="50" charset="-128"/>
              </a:rPr>
              <a:t>発症予防に関しても高い効果が認められています。</a:t>
            </a:r>
            <a:endParaRPr lang="en-US" altLang="ja-JP" sz="3200" b="1" dirty="0">
              <a:latin typeface="HG丸ｺﾞｼｯｸM-PRO" panose="020F0600000000000000" pitchFamily="50" charset="-128"/>
              <a:ea typeface="HG丸ｺﾞｼｯｸM-PRO" panose="020F0600000000000000" pitchFamily="50" charset="-128"/>
            </a:endParaRPr>
          </a:p>
          <a:p>
            <a:pPr>
              <a:lnSpc>
                <a:spcPts val="4500"/>
              </a:lnSpc>
              <a:spcBef>
                <a:spcPts val="1200"/>
              </a:spcBef>
            </a:pPr>
            <a:r>
              <a:rPr kumimoji="1"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kumimoji="1"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発症予防効果　約</a:t>
            </a:r>
            <a:r>
              <a:rPr kumimoji="1" lang="en-US" altLang="ja-JP" sz="3200" b="1" dirty="0">
                <a:solidFill>
                  <a:srgbClr val="FF0000"/>
                </a:solidFill>
                <a:latin typeface="HG丸ｺﾞｼｯｸM-PRO" panose="020F0600000000000000" pitchFamily="50" charset="-128"/>
                <a:ea typeface="HG丸ｺﾞｼｯｸM-PRO" panose="020F0600000000000000" pitchFamily="50" charset="-128"/>
              </a:rPr>
              <a:t>95</a:t>
            </a: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sz="3200" b="1" dirty="0">
              <a:solidFill>
                <a:srgbClr val="FF0000"/>
              </a:solidFill>
              <a:latin typeface="HG丸ｺﾞｼｯｸM-PRO" panose="020F0600000000000000" pitchFamily="50" charset="-128"/>
              <a:ea typeface="HG丸ｺﾞｼｯｸM-PRO" panose="020F0600000000000000" pitchFamily="50" charset="-128"/>
            </a:endParaRPr>
          </a:p>
          <a:p>
            <a:pPr>
              <a:lnSpc>
                <a:spcPts val="4500"/>
              </a:lnSpc>
            </a:pPr>
            <a:r>
              <a:rPr kumimoji="1" lang="ja-JP" altLang="en-US" sz="3200" b="1" dirty="0">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kumimoji="1" lang="ja-JP" altLang="en-US" sz="3200" b="1" dirty="0">
                <a:latin typeface="HG丸ｺﾞｼｯｸM-PRO" panose="020F0600000000000000" pitchFamily="50" charset="-128"/>
                <a:ea typeface="HG丸ｺﾞｼｯｸM-PRO" panose="020F0600000000000000" pitchFamily="50" charset="-128"/>
              </a:rPr>
              <a:t>（インフルエンザワクチンの有効性は約</a:t>
            </a:r>
            <a:r>
              <a:rPr kumimoji="1" lang="en-US" altLang="ja-JP" sz="3200" b="1" dirty="0">
                <a:latin typeface="HG丸ｺﾞｼｯｸM-PRO" panose="020F0600000000000000" pitchFamily="50" charset="-128"/>
                <a:ea typeface="HG丸ｺﾞｼｯｸM-PRO" panose="020F0600000000000000" pitchFamily="50" charset="-128"/>
              </a:rPr>
              <a:t>40</a:t>
            </a:r>
            <a:r>
              <a:rPr kumimoji="1" lang="ja-JP" altLang="en-US" sz="3200" b="1" dirty="0">
                <a:latin typeface="HG丸ｺﾞｼｯｸM-PRO" panose="020F0600000000000000" pitchFamily="50" charset="-128"/>
                <a:ea typeface="HG丸ｺﾞｼｯｸM-PRO" panose="020F0600000000000000" pitchFamily="50" charset="-128"/>
              </a:rPr>
              <a:t>～</a:t>
            </a:r>
            <a:r>
              <a:rPr kumimoji="1" lang="en-US" altLang="ja-JP" sz="3200" b="1" dirty="0">
                <a:latin typeface="HG丸ｺﾞｼｯｸM-PRO" panose="020F0600000000000000" pitchFamily="50" charset="-128"/>
                <a:ea typeface="HG丸ｺﾞｼｯｸM-PRO" panose="020F0600000000000000" pitchFamily="50" charset="-128"/>
              </a:rPr>
              <a:t>60</a:t>
            </a:r>
            <a:r>
              <a:rPr kumimoji="1" lang="ja-JP" altLang="en-US" sz="3200" b="1" dirty="0">
                <a:latin typeface="HG丸ｺﾞｼｯｸM-PRO" panose="020F0600000000000000" pitchFamily="50" charset="-128"/>
                <a:ea typeface="HG丸ｺﾞｼｯｸM-PRO" panose="020F0600000000000000" pitchFamily="50" charset="-128"/>
              </a:rPr>
              <a:t>％）</a:t>
            </a:r>
            <a:endParaRPr lang="en-US" altLang="ja-JP" sz="3200" b="1" dirty="0">
              <a:latin typeface="HG丸ｺﾞｼｯｸM-PRO" panose="020F0600000000000000" pitchFamily="50" charset="-128"/>
              <a:ea typeface="HG丸ｺﾞｼｯｸM-PRO" panose="020F0600000000000000" pitchFamily="50" charset="-128"/>
            </a:endParaRPr>
          </a:p>
          <a:p>
            <a:pPr>
              <a:lnSpc>
                <a:spcPts val="4500"/>
              </a:lnSpc>
              <a:spcBef>
                <a:spcPts val="2400"/>
              </a:spcBef>
            </a:pPr>
            <a:r>
              <a:rPr kumimoji="1" lang="ja-JP" altLang="en-US" sz="3200" b="1" dirty="0">
                <a:latin typeface="HG丸ｺﾞｼｯｸM-PRO" panose="020F0600000000000000" pitchFamily="50" charset="-128"/>
                <a:ea typeface="HG丸ｺﾞｼｯｸM-PRO" panose="020F0600000000000000" pitchFamily="50" charset="-128"/>
              </a:rPr>
              <a:t>変異株に対する有効性</a:t>
            </a:r>
            <a:r>
              <a:rPr lang="ja-JP" altLang="en-US" sz="3200" b="1" dirty="0">
                <a:latin typeface="HG丸ｺﾞｼｯｸM-PRO" panose="020F0600000000000000" pitchFamily="50" charset="-128"/>
                <a:ea typeface="HG丸ｺﾞｼｯｸM-PRO" panose="020F0600000000000000" pitchFamily="50" charset="-128"/>
              </a:rPr>
              <a:t>も</a:t>
            </a:r>
            <a:r>
              <a:rPr kumimoji="1" lang="ja-JP" altLang="en-US" sz="3200" b="1" dirty="0">
                <a:latin typeface="HG丸ｺﾞｼｯｸM-PRO" panose="020F0600000000000000" pitchFamily="50" charset="-128"/>
                <a:ea typeface="HG丸ｺﾞｼｯｸM-PRO" panose="020F0600000000000000" pitchFamily="50" charset="-128"/>
              </a:rPr>
              <a:t>認められています。</a:t>
            </a:r>
            <a:endParaRPr kumimoji="1" lang="en-US" altLang="ja-JP" sz="3200" b="1" dirty="0">
              <a:latin typeface="HG丸ｺﾞｼｯｸM-PRO" panose="020F0600000000000000" pitchFamily="50" charset="-128"/>
              <a:ea typeface="HG丸ｺﾞｼｯｸM-PRO" panose="020F0600000000000000" pitchFamily="50" charset="-128"/>
            </a:endParaRPr>
          </a:p>
          <a:p>
            <a:pPr>
              <a:lnSpc>
                <a:spcPts val="4500"/>
              </a:lnSpc>
              <a:spcBef>
                <a:spcPts val="1200"/>
              </a:spcBef>
            </a:pPr>
            <a:r>
              <a:rPr lang="ja-JP" altLang="en-US" sz="3200" b="1" dirty="0">
                <a:latin typeface="HG丸ｺﾞｼｯｸM-PRO" panose="020F0600000000000000" pitchFamily="50" charset="-128"/>
                <a:ea typeface="HG丸ｺﾞｼｯｸM-PRO" panose="020F0600000000000000" pitchFamily="50" charset="-128"/>
              </a:rPr>
              <a:t>　 </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1" dirty="0">
                <a:solidFill>
                  <a:srgbClr val="FF0000"/>
                </a:solidFill>
                <a:latin typeface="HG丸ｺﾞｼｯｸM-PRO" panose="020F0600000000000000" pitchFamily="50" charset="-128"/>
                <a:ea typeface="HG丸ｺﾞｼｯｸM-PRO" panose="020F0600000000000000" pitchFamily="50" charset="-128"/>
              </a:rPr>
              <a:t>デルタ株への発症予防効果　約</a:t>
            </a:r>
            <a:r>
              <a:rPr lang="en-US" altLang="ja-JP" sz="3200" b="1" dirty="0">
                <a:solidFill>
                  <a:srgbClr val="FF0000"/>
                </a:solidFill>
                <a:latin typeface="HG丸ｺﾞｼｯｸM-PRO" panose="020F0600000000000000" pitchFamily="50" charset="-128"/>
                <a:ea typeface="HG丸ｺﾞｼｯｸM-PRO" panose="020F0600000000000000" pitchFamily="50" charset="-128"/>
              </a:rPr>
              <a:t>88%</a:t>
            </a:r>
            <a:r>
              <a:rPr lang="ja-JP" altLang="en-US" sz="3200" b="1" dirty="0">
                <a:latin typeface="HG丸ｺﾞｼｯｸM-PRO" panose="020F0600000000000000" pitchFamily="50" charset="-128"/>
                <a:ea typeface="HG丸ｺﾞｼｯｸM-PRO" panose="020F0600000000000000" pitchFamily="50" charset="-128"/>
              </a:rPr>
              <a:t>（英国公衆衛生庁）</a:t>
            </a:r>
            <a:endParaRPr lang="en-US" altLang="ja-JP" sz="3200" b="1"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D2ADDBC5-BD4C-4DD0-BBCE-69C54A53EE85}"/>
              </a:ext>
            </a:extLst>
          </p:cNvPr>
          <p:cNvSpPr>
            <a:spLocks noGrp="1"/>
          </p:cNvSpPr>
          <p:nvPr>
            <p:ph type="sldNum" sz="quarter" idx="12"/>
          </p:nvPr>
        </p:nvSpPr>
        <p:spPr/>
        <p:txBody>
          <a:bodyPr/>
          <a:lstStyle/>
          <a:p>
            <a:fld id="{57114E26-2483-49A6-BD16-549090905E5E}" type="slidenum">
              <a:rPr kumimoji="1" lang="ja-JP" altLang="en-US" smtClean="0"/>
              <a:t>11</a:t>
            </a:fld>
            <a:endParaRPr kumimoji="1" lang="ja-JP" altLang="en-US"/>
          </a:p>
        </p:txBody>
      </p:sp>
    </p:spTree>
    <p:extLst>
      <p:ext uri="{BB962C8B-B14F-4D97-AF65-F5344CB8AC3E}">
        <p14:creationId xmlns:p14="http://schemas.microsoft.com/office/powerpoint/2010/main" val="17486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ワクチン接種者向けご優待 | ANAクラウンプラザホテル宇部（旧 宇部全日空ホテル）">
            <a:extLst>
              <a:ext uri="{FF2B5EF4-FFF2-40B4-BE49-F238E27FC236}">
                <a16:creationId xmlns:a16="http://schemas.microsoft.com/office/drawing/2014/main" id="{4A0D92E9-A6ED-44CA-9A8F-1AEED97C2B69}"/>
              </a:ext>
            </a:extLst>
          </p:cNvPr>
          <p:cNvPicPr>
            <a:picLocks noChangeAspect="1"/>
          </p:cNvPicPr>
          <p:nvPr/>
        </p:nvPicPr>
        <p:blipFill rotWithShape="1">
          <a:blip r:embed="rId3">
            <a:extLst>
              <a:ext uri="{28A0092B-C50C-407E-A947-70E740481C1C}">
                <a14:useLocalDpi xmlns:a14="http://schemas.microsoft.com/office/drawing/2010/main" val="0"/>
              </a:ext>
            </a:extLst>
          </a:blip>
          <a:srcRect t="4807" b="2163"/>
          <a:stretch/>
        </p:blipFill>
        <p:spPr bwMode="auto">
          <a:xfrm>
            <a:off x="3725593" y="2183689"/>
            <a:ext cx="4740811" cy="3977960"/>
          </a:xfrm>
          <a:prstGeom prst="rect">
            <a:avLst/>
          </a:prstGeom>
          <a:noFill/>
          <a:ln>
            <a:noFill/>
          </a:ln>
        </p:spPr>
      </p:pic>
      <p:sp>
        <p:nvSpPr>
          <p:cNvPr id="5" name="正方形/長方形 4">
            <a:extLst>
              <a:ext uri="{FF2B5EF4-FFF2-40B4-BE49-F238E27FC236}">
                <a16:creationId xmlns:a16="http://schemas.microsoft.com/office/drawing/2014/main" id="{06D6710B-B0AD-443C-89EC-258D961252F6}"/>
              </a:ext>
            </a:extLst>
          </p:cNvPr>
          <p:cNvSpPr/>
          <p:nvPr/>
        </p:nvSpPr>
        <p:spPr>
          <a:xfrm>
            <a:off x="616226" y="1168026"/>
            <a:ext cx="10959547" cy="1015663"/>
          </a:xfrm>
          <a:prstGeom prst="rect">
            <a:avLst/>
          </a:prstGeom>
          <a:noFill/>
        </p:spPr>
        <p:txBody>
          <a:bodyPr wrap="square" lIns="91440" tIns="45720" rIns="91440" bIns="45720">
            <a:spAutoFit/>
          </a:bodyPr>
          <a:lstStyle/>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新型コロナワクチンを正しく知ろう</a:t>
            </a:r>
          </a:p>
        </p:txBody>
      </p:sp>
      <p:sp>
        <p:nvSpPr>
          <p:cNvPr id="2" name="スライド番号プレースホルダー 1">
            <a:extLst>
              <a:ext uri="{FF2B5EF4-FFF2-40B4-BE49-F238E27FC236}">
                <a16:creationId xmlns:a16="http://schemas.microsoft.com/office/drawing/2014/main" id="{370A43C0-5714-4311-BF45-1982343980E1}"/>
              </a:ext>
            </a:extLst>
          </p:cNvPr>
          <p:cNvSpPr>
            <a:spLocks noGrp="1"/>
          </p:cNvSpPr>
          <p:nvPr>
            <p:ph type="sldNum" sz="quarter" idx="12"/>
          </p:nvPr>
        </p:nvSpPr>
        <p:spPr/>
        <p:txBody>
          <a:bodyPr/>
          <a:lstStyle/>
          <a:p>
            <a:fld id="{57114E26-2483-49A6-BD16-549090905E5E}" type="slidenum">
              <a:rPr kumimoji="1" lang="ja-JP" altLang="en-US" smtClean="0"/>
              <a:t>12</a:t>
            </a:fld>
            <a:endParaRPr kumimoji="1" lang="ja-JP" altLang="en-US"/>
          </a:p>
        </p:txBody>
      </p:sp>
    </p:spTree>
    <p:extLst>
      <p:ext uri="{BB962C8B-B14F-4D97-AF65-F5344CB8AC3E}">
        <p14:creationId xmlns:p14="http://schemas.microsoft.com/office/powerpoint/2010/main" val="324524144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新型コロナワクチン】YouTuberはるあんさん×池田先生対談【正確な情報がだいじ！】">
            <a:hlinkClick r:id="" action="ppaction://media"/>
            <a:extLst>
              <a:ext uri="{FF2B5EF4-FFF2-40B4-BE49-F238E27FC236}">
                <a16:creationId xmlns:a16="http://schemas.microsoft.com/office/drawing/2014/main" id="{5C4519E7-3504-41DE-82B2-79C1BA46448F}"/>
              </a:ext>
            </a:extLst>
          </p:cNvPr>
          <p:cNvPicPr>
            <a:picLocks noRot="1" noChangeAspect="1"/>
          </p:cNvPicPr>
          <p:nvPr>
            <a:videoFile r:link="rId1"/>
          </p:nvPr>
        </p:nvPicPr>
        <p:blipFill>
          <a:blip r:embed="rId4"/>
          <a:stretch>
            <a:fillRect/>
          </a:stretch>
        </p:blipFill>
        <p:spPr>
          <a:xfrm>
            <a:off x="10279385" y="3330204"/>
            <a:ext cx="1886627" cy="1065944"/>
          </a:xfrm>
          <a:prstGeom prst="rect">
            <a:avLst/>
          </a:prstGeom>
        </p:spPr>
      </p:pic>
      <p:sp>
        <p:nvSpPr>
          <p:cNvPr id="3" name="テキスト ボックス 2">
            <a:extLst>
              <a:ext uri="{FF2B5EF4-FFF2-40B4-BE49-F238E27FC236}">
                <a16:creationId xmlns:a16="http://schemas.microsoft.com/office/drawing/2014/main" id="{3754A727-5CCB-42FF-81B6-8C759F99E734}"/>
              </a:ext>
            </a:extLst>
          </p:cNvPr>
          <p:cNvSpPr txBox="1"/>
          <p:nvPr/>
        </p:nvSpPr>
        <p:spPr>
          <a:xfrm>
            <a:off x="5638800" y="2975428"/>
            <a:ext cx="914400" cy="914400"/>
          </a:xfrm>
          <a:prstGeom prst="rect">
            <a:avLst/>
          </a:prstGeom>
          <a:noFill/>
        </p:spPr>
        <p:txBody>
          <a:bodyPr wrap="square" rtlCol="0">
            <a:spAutoFit/>
          </a:bodyPr>
          <a:lstStyle/>
          <a:p>
            <a:endParaRPr kumimoji="1" lang="ja-JP" altLang="en-US" dirty="0"/>
          </a:p>
        </p:txBody>
      </p:sp>
      <p:sp>
        <p:nvSpPr>
          <p:cNvPr id="5" name="テキスト ボックス 4">
            <a:extLst>
              <a:ext uri="{FF2B5EF4-FFF2-40B4-BE49-F238E27FC236}">
                <a16:creationId xmlns:a16="http://schemas.microsoft.com/office/drawing/2014/main" id="{13ADDC5E-C224-4172-B16A-B95D0F73F134}"/>
              </a:ext>
            </a:extLst>
          </p:cNvPr>
          <p:cNvSpPr txBox="1"/>
          <p:nvPr/>
        </p:nvSpPr>
        <p:spPr>
          <a:xfrm>
            <a:off x="362857" y="134463"/>
            <a:ext cx="10921770" cy="954107"/>
          </a:xfrm>
          <a:prstGeom prst="rect">
            <a:avLst/>
          </a:prstGeom>
          <a:noFill/>
        </p:spPr>
        <p:txBody>
          <a:bodyPr wrap="square" rtlCol="0">
            <a:spAutoFit/>
          </a:bodyPr>
          <a:lstStyle/>
          <a:p>
            <a:r>
              <a:rPr lang="en-US" altLang="ja-JP" sz="2800" dirty="0"/>
              <a:t>YouTuber</a:t>
            </a:r>
            <a:r>
              <a:rPr lang="ja-JP" altLang="ja-JP" sz="2800" dirty="0"/>
              <a:t>はる</a:t>
            </a:r>
            <a:r>
              <a:rPr lang="ja-JP" altLang="ja-JP" sz="2800" dirty="0" err="1"/>
              <a:t>あんさん</a:t>
            </a:r>
            <a:r>
              <a:rPr lang="ja-JP" altLang="ja-JP" sz="2800" dirty="0"/>
              <a:t>×池田先生対談『正確な情報がだいじ！』</a:t>
            </a:r>
            <a:endParaRPr lang="en-US" altLang="ja-JP" sz="2800" dirty="0"/>
          </a:p>
          <a:p>
            <a:r>
              <a:rPr lang="ja-JP" altLang="en-US" sz="2800" dirty="0"/>
              <a:t>（首相官邸</a:t>
            </a:r>
            <a:r>
              <a:rPr lang="en-US" altLang="ja-JP" sz="2800" dirty="0"/>
              <a:t>HP</a:t>
            </a:r>
            <a:r>
              <a:rPr lang="ja-JP" altLang="en-US" sz="2800" dirty="0"/>
              <a:t>配信動画　</a:t>
            </a:r>
            <a:r>
              <a:rPr lang="en-US" altLang="ja-JP" sz="2800" dirty="0"/>
              <a:t>https://youtu.be/IJa5_Qg54QU</a:t>
            </a:r>
            <a:r>
              <a:rPr lang="ja-JP" altLang="en-US" sz="2800" dirty="0"/>
              <a:t>）</a:t>
            </a:r>
          </a:p>
        </p:txBody>
      </p:sp>
      <p:pic>
        <p:nvPicPr>
          <p:cNvPr id="6" name="図 5" descr="YouTuberはるあんさん×池田先生対談「正確な情報がだいじ！」（７月30日）サムネイル">
            <a:extLst>
              <a:ext uri="{FF2B5EF4-FFF2-40B4-BE49-F238E27FC236}">
                <a16:creationId xmlns:a16="http://schemas.microsoft.com/office/drawing/2014/main" id="{DB2F477A-D7D5-47E2-8D19-D0462A3C96A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68" y="1088570"/>
            <a:ext cx="10259699" cy="5769429"/>
          </a:xfrm>
          <a:prstGeom prst="rect">
            <a:avLst/>
          </a:prstGeom>
          <a:noFill/>
          <a:ln>
            <a:noFill/>
          </a:ln>
        </p:spPr>
      </p:pic>
      <p:sp>
        <p:nvSpPr>
          <p:cNvPr id="7" name="テキスト ボックス 6">
            <a:extLst>
              <a:ext uri="{FF2B5EF4-FFF2-40B4-BE49-F238E27FC236}">
                <a16:creationId xmlns:a16="http://schemas.microsoft.com/office/drawing/2014/main" id="{9873EA04-51BF-4322-93A3-6CA11B185C03}"/>
              </a:ext>
            </a:extLst>
          </p:cNvPr>
          <p:cNvSpPr txBox="1"/>
          <p:nvPr/>
        </p:nvSpPr>
        <p:spPr>
          <a:xfrm>
            <a:off x="10279385" y="2133373"/>
            <a:ext cx="1792284" cy="1138773"/>
          </a:xfrm>
          <a:prstGeom prst="rect">
            <a:avLst/>
          </a:prstGeom>
          <a:noFill/>
        </p:spPr>
        <p:txBody>
          <a:bodyPr wrap="square" rtlCol="0">
            <a:spAutoFit/>
          </a:bodyPr>
          <a:lstStyle/>
          <a:p>
            <a:pPr algn="ctr"/>
            <a:r>
              <a:rPr kumimoji="1" lang="ja-JP" altLang="en-US" sz="2000" dirty="0"/>
              <a:t>再生は</a:t>
            </a:r>
            <a:endParaRPr kumimoji="1" lang="en-US" altLang="ja-JP" sz="2000" dirty="0"/>
          </a:p>
          <a:p>
            <a:pPr algn="ctr"/>
            <a:r>
              <a:rPr kumimoji="1" lang="ja-JP" altLang="en-US" sz="2000" dirty="0"/>
              <a:t>ここから</a:t>
            </a:r>
            <a:endParaRPr kumimoji="1" lang="en-US" altLang="ja-JP" sz="2000" dirty="0"/>
          </a:p>
          <a:p>
            <a:pPr algn="ctr"/>
            <a:r>
              <a:rPr kumimoji="1" lang="ja-JP" altLang="en-US" sz="2800" dirty="0"/>
              <a:t>⇩</a:t>
            </a:r>
          </a:p>
        </p:txBody>
      </p:sp>
      <p:sp>
        <p:nvSpPr>
          <p:cNvPr id="8" name="スライド番号プレースホルダー 7">
            <a:extLst>
              <a:ext uri="{FF2B5EF4-FFF2-40B4-BE49-F238E27FC236}">
                <a16:creationId xmlns:a16="http://schemas.microsoft.com/office/drawing/2014/main" id="{67FD450F-76E1-4727-89D5-929DB1819574}"/>
              </a:ext>
            </a:extLst>
          </p:cNvPr>
          <p:cNvSpPr>
            <a:spLocks noGrp="1"/>
          </p:cNvSpPr>
          <p:nvPr>
            <p:ph type="sldNum" sz="quarter" idx="12"/>
          </p:nvPr>
        </p:nvSpPr>
        <p:spPr/>
        <p:txBody>
          <a:bodyPr/>
          <a:lstStyle/>
          <a:p>
            <a:fld id="{57114E26-2483-49A6-BD16-549090905E5E}" type="slidenum">
              <a:rPr kumimoji="1" lang="ja-JP" altLang="en-US" smtClean="0"/>
              <a:t>13</a:t>
            </a:fld>
            <a:endParaRPr kumimoji="1" lang="ja-JP" altLang="en-US"/>
          </a:p>
        </p:txBody>
      </p:sp>
    </p:spTree>
    <p:extLst>
      <p:ext uri="{BB962C8B-B14F-4D97-AF65-F5344CB8AC3E}">
        <p14:creationId xmlns:p14="http://schemas.microsoft.com/office/powerpoint/2010/main" val="160451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en-US" altLang="ja-JP" sz="3600" dirty="0">
                <a:effectLst>
                  <a:outerShdw blurRad="38100" dist="38100" dir="2700000" algn="tl">
                    <a:srgbClr val="000000">
                      <a:alpha val="43137"/>
                    </a:srgbClr>
                  </a:outerShdw>
                </a:effectLst>
                <a:latin typeface="+mj-ea"/>
                <a:ea typeface="+mj-ea"/>
              </a:rPr>
              <a:t>SNS</a:t>
            </a:r>
            <a:r>
              <a:rPr kumimoji="1" lang="ja-JP" altLang="en-US" sz="3600" dirty="0">
                <a:effectLst>
                  <a:outerShdw blurRad="38100" dist="38100" dir="2700000" algn="tl">
                    <a:srgbClr val="000000">
                      <a:alpha val="43137"/>
                    </a:srgbClr>
                  </a:outerShdw>
                </a:effectLst>
                <a:latin typeface="+mj-ea"/>
                <a:ea typeface="+mj-ea"/>
              </a:rPr>
              <a:t>やニュースでコロナワクチンが危険と取り上げ</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ら</a:t>
            </a:r>
            <a:r>
              <a:rPr kumimoji="1" lang="ja-JP" altLang="en-US" sz="3600" dirty="0" err="1">
                <a:effectLst>
                  <a:outerShdw blurRad="38100" dist="38100" dir="2700000" algn="tl">
                    <a:srgbClr val="000000">
                      <a:alpha val="43137"/>
                    </a:srgbClr>
                  </a:outerShdw>
                </a:effectLst>
                <a:latin typeface="+mj-ea"/>
                <a:ea typeface="+mj-ea"/>
              </a:rPr>
              <a:t>れて</a:t>
            </a:r>
            <a:r>
              <a:rPr kumimoji="1" lang="ja-JP" altLang="en-US" sz="3600" dirty="0">
                <a:effectLst>
                  <a:outerShdw blurRad="38100" dist="38100" dir="2700000" algn="tl">
                    <a:srgbClr val="000000">
                      <a:alpha val="43137"/>
                    </a:srgbClr>
                  </a:outerShdw>
                </a:effectLst>
                <a:latin typeface="+mj-ea"/>
                <a:ea typeface="+mj-ea"/>
              </a:rPr>
              <a:t>いて不安です。どの情報を信じたらいいの</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でしょうか。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できるだけ</a:t>
            </a:r>
            <a:r>
              <a:rPr lang="ja-JP" altLang="en-US" sz="3600" dirty="0">
                <a:solidFill>
                  <a:srgbClr val="FF0000"/>
                </a:solidFill>
                <a:latin typeface="+mj-ea"/>
                <a:ea typeface="+mj-ea"/>
              </a:rPr>
              <a:t>公的機関からの情報</a:t>
            </a:r>
            <a:r>
              <a:rPr lang="ja-JP" altLang="en-US" sz="3600" dirty="0">
                <a:solidFill>
                  <a:srgbClr val="0070C0"/>
                </a:solidFill>
                <a:latin typeface="+mj-ea"/>
                <a:ea typeface="+mj-ea"/>
              </a:rPr>
              <a:t>を確認しましょう</a:t>
            </a:r>
            <a:r>
              <a:rPr kumimoji="1" lang="ja-JP" altLang="en-US" sz="3600" dirty="0">
                <a:solidFill>
                  <a:srgbClr val="0070C0"/>
                </a:solidFill>
                <a:latin typeface="+mj-ea"/>
                <a:ea typeface="+mj-ea"/>
              </a:rPr>
              <a:t>。</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特に</a:t>
            </a:r>
            <a:r>
              <a:rPr kumimoji="1" lang="en-US" altLang="ja-JP" sz="3600" dirty="0">
                <a:solidFill>
                  <a:srgbClr val="0070C0"/>
                </a:solidFill>
                <a:latin typeface="+mj-ea"/>
                <a:ea typeface="+mj-ea"/>
              </a:rPr>
              <a:t>SNS</a:t>
            </a:r>
            <a:r>
              <a:rPr kumimoji="1" lang="ja-JP" altLang="en-US" sz="3600" dirty="0">
                <a:solidFill>
                  <a:srgbClr val="0070C0"/>
                </a:solidFill>
                <a:latin typeface="+mj-ea"/>
                <a:ea typeface="+mj-ea"/>
              </a:rPr>
              <a:t>では発信者が不明、または科学的根拠や</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信頼の置ける情報源に基づいていない、不正確な</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情報があり、注意が必要です。</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05069529-B54D-419D-B0D1-4888F6F8A922}"/>
              </a:ext>
            </a:extLst>
          </p:cNvPr>
          <p:cNvSpPr>
            <a:spLocks noGrp="1"/>
          </p:cNvSpPr>
          <p:nvPr>
            <p:ph type="sldNum" sz="quarter" idx="12"/>
          </p:nvPr>
        </p:nvSpPr>
        <p:spPr/>
        <p:txBody>
          <a:bodyPr/>
          <a:lstStyle/>
          <a:p>
            <a:fld id="{57114E26-2483-49A6-BD16-549090905E5E}" type="slidenum">
              <a:rPr kumimoji="1" lang="ja-JP" altLang="en-US" smtClean="0"/>
              <a:t>14</a:t>
            </a:fld>
            <a:endParaRPr kumimoji="1" lang="ja-JP" altLang="en-US"/>
          </a:p>
        </p:txBody>
      </p:sp>
    </p:spTree>
    <p:extLst>
      <p:ext uri="{BB962C8B-B14F-4D97-AF65-F5344CB8AC3E}">
        <p14:creationId xmlns:p14="http://schemas.microsoft.com/office/powerpoint/2010/main" val="278536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通常の臨床試験（治験）のプロセスが省略されて</a:t>
            </a:r>
            <a:endParaRPr kumimoji="1" lang="en-US" altLang="ja-JP" sz="3600" dirty="0">
              <a:effectLst>
                <a:outerShdw blurRad="38100" dist="38100" dir="2700000" algn="tl">
                  <a:srgbClr val="000000">
                    <a:alpha val="43137"/>
                  </a:srgbClr>
                </a:outerShdw>
              </a:effectLst>
              <a:latin typeface="+mj-ea"/>
              <a:ea typeface="+mj-ea"/>
            </a:endParaRPr>
          </a:p>
          <a:p>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いるのは本当ですか。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 </a:t>
            </a:r>
            <a:r>
              <a:rPr lang="ja-JP" altLang="en-US" sz="3600" dirty="0">
                <a:solidFill>
                  <a:srgbClr val="0070C0"/>
                </a:solidFill>
                <a:latin typeface="+mj-ea"/>
                <a:ea typeface="+mj-ea"/>
              </a:rPr>
              <a:t>新型コロナワクチンは、医薬品開発に必要な臨床</a:t>
            </a:r>
            <a:endParaRPr lang="en-US" altLang="ja-JP" sz="3600" dirty="0">
              <a:solidFill>
                <a:srgbClr val="0070C0"/>
              </a:solidFill>
              <a:latin typeface="+mj-ea"/>
              <a:ea typeface="+mj-ea"/>
            </a:endParaRPr>
          </a:p>
          <a:p>
            <a:r>
              <a:rPr lang="ja-JP" altLang="en-US" sz="3600" dirty="0">
                <a:solidFill>
                  <a:srgbClr val="0070C0"/>
                </a:solidFill>
                <a:latin typeface="+mj-ea"/>
                <a:ea typeface="+mj-ea"/>
              </a:rPr>
              <a:t>　 試験（治験）のプロセスを経て世界中で承認され</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ています。</a:t>
            </a:r>
          </a:p>
        </p:txBody>
      </p:sp>
      <p:sp>
        <p:nvSpPr>
          <p:cNvPr id="2" name="スライド番号プレースホルダー 1">
            <a:extLst>
              <a:ext uri="{FF2B5EF4-FFF2-40B4-BE49-F238E27FC236}">
                <a16:creationId xmlns:a16="http://schemas.microsoft.com/office/drawing/2014/main" id="{05069529-B54D-419D-B0D1-4888F6F8A922}"/>
              </a:ext>
            </a:extLst>
          </p:cNvPr>
          <p:cNvSpPr>
            <a:spLocks noGrp="1"/>
          </p:cNvSpPr>
          <p:nvPr>
            <p:ph type="sldNum" sz="quarter" idx="12"/>
          </p:nvPr>
        </p:nvSpPr>
        <p:spPr/>
        <p:txBody>
          <a:bodyPr/>
          <a:lstStyle/>
          <a:p>
            <a:fld id="{57114E26-2483-49A6-BD16-549090905E5E}" type="slidenum">
              <a:rPr kumimoji="1" lang="ja-JP" altLang="en-US" smtClean="0"/>
              <a:t>15</a:t>
            </a:fld>
            <a:endParaRPr kumimoji="1" lang="ja-JP" altLang="en-US"/>
          </a:p>
        </p:txBody>
      </p:sp>
    </p:spTree>
    <p:extLst>
      <p:ext uri="{BB962C8B-B14F-4D97-AF65-F5344CB8AC3E}">
        <p14:creationId xmlns:p14="http://schemas.microsoft.com/office/powerpoint/2010/main" val="3324421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新型コロナワクチンの接種が原因で多くの方が</a:t>
            </a:r>
            <a:endParaRPr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亡くなっているというのは本当ですか。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a:t>
            </a:r>
            <a:r>
              <a:rPr lang="en-US" altLang="ja-JP" sz="3600" dirty="0">
                <a:solidFill>
                  <a:srgbClr val="0070C0"/>
                </a:solidFill>
                <a:latin typeface="+mj-ea"/>
                <a:ea typeface="+mj-ea"/>
              </a:rPr>
              <a:t>｢</a:t>
            </a:r>
            <a:r>
              <a:rPr lang="ja-JP" altLang="en-US" sz="3600" dirty="0">
                <a:solidFill>
                  <a:srgbClr val="0070C0"/>
                </a:solidFill>
                <a:latin typeface="+mj-ea"/>
                <a:ea typeface="+mj-ea"/>
              </a:rPr>
              <a:t>ワクチンを接種した後に亡くなった</a:t>
            </a:r>
            <a:r>
              <a:rPr lang="en-US" altLang="ja-JP" sz="3600" dirty="0">
                <a:solidFill>
                  <a:srgbClr val="0070C0"/>
                </a:solidFill>
                <a:latin typeface="+mj-ea"/>
                <a:ea typeface="+mj-ea"/>
              </a:rPr>
              <a:t>｣</a:t>
            </a:r>
            <a:r>
              <a:rPr lang="ja-JP" altLang="en-US" sz="3600" dirty="0">
                <a:solidFill>
                  <a:srgbClr val="0070C0"/>
                </a:solidFill>
                <a:latin typeface="+mj-ea"/>
                <a:ea typeface="+mj-ea"/>
              </a:rPr>
              <a:t>ということ</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は、</a:t>
            </a:r>
            <a:r>
              <a:rPr lang="en-US" altLang="ja-JP" sz="3600" dirty="0">
                <a:solidFill>
                  <a:srgbClr val="0070C0"/>
                </a:solidFill>
                <a:latin typeface="+mj-ea"/>
                <a:ea typeface="+mj-ea"/>
              </a:rPr>
              <a:t>｢</a:t>
            </a:r>
            <a:r>
              <a:rPr lang="ja-JP" altLang="en-US" sz="3600" dirty="0">
                <a:solidFill>
                  <a:srgbClr val="0070C0"/>
                </a:solidFill>
                <a:latin typeface="+mj-ea"/>
                <a:ea typeface="+mj-ea"/>
              </a:rPr>
              <a:t>ワクチンが原因で亡くなった</a:t>
            </a:r>
            <a:r>
              <a:rPr lang="en-US" altLang="ja-JP" sz="3600" dirty="0">
                <a:solidFill>
                  <a:srgbClr val="0070C0"/>
                </a:solidFill>
                <a:latin typeface="+mj-ea"/>
                <a:ea typeface="+mj-ea"/>
              </a:rPr>
              <a:t>｣</a:t>
            </a:r>
            <a:r>
              <a:rPr lang="ja-JP" altLang="en-US" sz="3600" dirty="0">
                <a:solidFill>
                  <a:srgbClr val="0070C0"/>
                </a:solidFill>
                <a:latin typeface="+mj-ea"/>
                <a:ea typeface="+mj-ea"/>
              </a:rPr>
              <a:t>ということで</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はありません。接種後の死亡事例は報告されて</a:t>
            </a:r>
            <a:r>
              <a:rPr lang="ja-JP" altLang="en-US" sz="3600" dirty="0" err="1">
                <a:solidFill>
                  <a:srgbClr val="0070C0"/>
                </a:solidFill>
                <a:latin typeface="+mj-ea"/>
                <a:ea typeface="+mj-ea"/>
              </a:rPr>
              <a:t>い</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ますが、新型コロナワクチンの接種が原因で多く</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の方が亡くなったということはありません。</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B82901DE-CB7E-4DE5-9473-3334290EDEB2}"/>
              </a:ext>
            </a:extLst>
          </p:cNvPr>
          <p:cNvSpPr>
            <a:spLocks noGrp="1"/>
          </p:cNvSpPr>
          <p:nvPr>
            <p:ph type="sldNum" sz="quarter" idx="12"/>
          </p:nvPr>
        </p:nvSpPr>
        <p:spPr/>
        <p:txBody>
          <a:bodyPr/>
          <a:lstStyle/>
          <a:p>
            <a:fld id="{57114E26-2483-49A6-BD16-549090905E5E}" type="slidenum">
              <a:rPr kumimoji="1" lang="ja-JP" altLang="en-US" smtClean="0"/>
              <a:t>16</a:t>
            </a:fld>
            <a:endParaRPr kumimoji="1" lang="ja-JP" altLang="en-US"/>
          </a:p>
        </p:txBody>
      </p:sp>
    </p:spTree>
    <p:extLst>
      <p:ext uri="{BB962C8B-B14F-4D97-AF65-F5344CB8AC3E}">
        <p14:creationId xmlns:p14="http://schemas.microsoft.com/office/powerpoint/2010/main" val="2434196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ワクチンを接種することで不妊になるというのは</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本当ですか。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ワクチン接種が原因で不妊になるという科学的な</a:t>
            </a:r>
            <a:endParaRPr lang="en-US" altLang="ja-JP" sz="3600" dirty="0">
              <a:solidFill>
                <a:srgbClr val="0070C0"/>
              </a:solidFill>
              <a:latin typeface="+mj-ea"/>
              <a:ea typeface="+mj-ea"/>
            </a:endParaRPr>
          </a:p>
          <a:p>
            <a:r>
              <a:rPr lang="ja-JP" altLang="en-US" sz="3600" dirty="0">
                <a:solidFill>
                  <a:srgbClr val="0070C0"/>
                </a:solidFill>
                <a:latin typeface="+mj-ea"/>
                <a:ea typeface="+mj-ea"/>
              </a:rPr>
              <a:t>　 根拠</a:t>
            </a:r>
            <a:r>
              <a:rPr kumimoji="1" lang="ja-JP" altLang="en-US" sz="3600" dirty="0">
                <a:solidFill>
                  <a:srgbClr val="0070C0"/>
                </a:solidFill>
                <a:latin typeface="+mj-ea"/>
                <a:ea typeface="+mj-ea"/>
              </a:rPr>
              <a:t>はありません。ワクチン接種により流産率は</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上がっておらず、妊娠しにくくなるという根拠も</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確認されていません。</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2565F169-99E2-4A2B-ADCD-4299B592A952}"/>
              </a:ext>
            </a:extLst>
          </p:cNvPr>
          <p:cNvSpPr>
            <a:spLocks noGrp="1"/>
          </p:cNvSpPr>
          <p:nvPr>
            <p:ph type="sldNum" sz="quarter" idx="12"/>
          </p:nvPr>
        </p:nvSpPr>
        <p:spPr/>
        <p:txBody>
          <a:bodyPr/>
          <a:lstStyle/>
          <a:p>
            <a:fld id="{57114E26-2483-49A6-BD16-549090905E5E}" type="slidenum">
              <a:rPr kumimoji="1" lang="ja-JP" altLang="en-US" smtClean="0"/>
              <a:t>17</a:t>
            </a:fld>
            <a:endParaRPr kumimoji="1" lang="ja-JP" altLang="en-US"/>
          </a:p>
        </p:txBody>
      </p:sp>
    </p:spTree>
    <p:extLst>
      <p:ext uri="{BB962C8B-B14F-4D97-AF65-F5344CB8AC3E}">
        <p14:creationId xmlns:p14="http://schemas.microsoft.com/office/powerpoint/2010/main" val="2623431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2"/>
            <a:ext cx="11608904" cy="2961669"/>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lang="en-US" altLang="ja-JP" sz="3600" dirty="0">
                <a:effectLst>
                  <a:outerShdw blurRad="38100" dist="38100" dir="2700000" algn="tl">
                    <a:srgbClr val="000000">
                      <a:alpha val="43137"/>
                    </a:srgbClr>
                  </a:outerShdw>
                </a:effectLst>
                <a:latin typeface="+mj-ea"/>
                <a:ea typeface="+mj-ea"/>
              </a:rPr>
              <a:t>mRNA</a:t>
            </a:r>
            <a:r>
              <a:rPr lang="ja-JP" altLang="en-US" sz="3600" dirty="0">
                <a:effectLst>
                  <a:outerShdw blurRad="38100" dist="38100" dir="2700000" algn="tl">
                    <a:srgbClr val="000000">
                      <a:alpha val="43137"/>
                    </a:srgbClr>
                  </a:outerShdw>
                </a:effectLst>
                <a:latin typeface="+mj-ea"/>
                <a:ea typeface="+mj-ea"/>
              </a:rPr>
              <a:t>（メッセンジャー</a:t>
            </a:r>
            <a:r>
              <a:rPr lang="en-US" altLang="ja-JP" sz="3600" dirty="0">
                <a:effectLst>
                  <a:outerShdw blurRad="38100" dist="38100" dir="2700000" algn="tl">
                    <a:srgbClr val="000000">
                      <a:alpha val="43137"/>
                    </a:srgbClr>
                  </a:outerShdw>
                </a:effectLst>
                <a:latin typeface="+mj-ea"/>
                <a:ea typeface="+mj-ea"/>
              </a:rPr>
              <a:t>RNA</a:t>
            </a:r>
            <a:r>
              <a:rPr lang="ja-JP" altLang="en-US" sz="3600" dirty="0">
                <a:effectLst>
                  <a:outerShdw blurRad="38100" dist="38100" dir="2700000" algn="tl">
                    <a:srgbClr val="000000">
                      <a:alpha val="43137"/>
                    </a:srgbClr>
                  </a:outerShdw>
                </a:effectLst>
                <a:latin typeface="+mj-ea"/>
                <a:ea typeface="+mj-ea"/>
              </a:rPr>
              <a:t>）ワクチンはワクチン</a:t>
            </a:r>
            <a:endParaRPr lang="en-US" altLang="ja-JP" sz="3600" dirty="0">
              <a:effectLst>
                <a:outerShdw blurRad="38100" dist="38100" dir="2700000" algn="tl">
                  <a:srgbClr val="000000">
                    <a:alpha val="43137"/>
                  </a:srgbClr>
                </a:outerShdw>
              </a:effectLst>
              <a:latin typeface="+mj-ea"/>
              <a:ea typeface="+mj-ea"/>
            </a:endParaRPr>
          </a:p>
          <a:p>
            <a:r>
              <a:rPr lang="ja-JP" altLang="en-US" sz="3600" dirty="0">
                <a:effectLst>
                  <a:outerShdw blurRad="38100" dist="38100" dir="2700000" algn="tl">
                    <a:srgbClr val="000000">
                      <a:alpha val="43137"/>
                    </a:srgbClr>
                  </a:outerShdw>
                </a:effectLst>
                <a:latin typeface="+mj-ea"/>
                <a:ea typeface="+mj-ea"/>
              </a:rPr>
              <a:t>　 として遺伝情報を人体に投与するということで、</a:t>
            </a:r>
            <a:endParaRPr lang="en-US" altLang="ja-JP" sz="3600" dirty="0">
              <a:effectLst>
                <a:outerShdw blurRad="38100" dist="38100" dir="2700000" algn="tl">
                  <a:srgbClr val="000000">
                    <a:alpha val="43137"/>
                  </a:srgbClr>
                </a:outerShdw>
              </a:effectLst>
              <a:latin typeface="+mj-ea"/>
              <a:ea typeface="+mj-ea"/>
            </a:endParaRPr>
          </a:p>
          <a:p>
            <a:r>
              <a:rPr lang="ja-JP" altLang="en-US" sz="3600" dirty="0">
                <a:effectLst>
                  <a:outerShdw blurRad="38100" dist="38100" dir="2700000" algn="tl">
                    <a:srgbClr val="000000">
                      <a:alpha val="43137"/>
                    </a:srgbClr>
                  </a:outerShdw>
                </a:effectLst>
                <a:latin typeface="+mj-ea"/>
                <a:ea typeface="+mj-ea"/>
              </a:rPr>
              <a:t>　 将来の身体への異変や将来持つ予定の子どもへの</a:t>
            </a:r>
            <a:endParaRPr lang="en-US" altLang="ja-JP" sz="3600" dirty="0">
              <a:effectLst>
                <a:outerShdw blurRad="38100" dist="38100" dir="2700000" algn="tl">
                  <a:srgbClr val="000000">
                    <a:alpha val="43137"/>
                  </a:srgbClr>
                </a:outerShdw>
              </a:effectLst>
              <a:latin typeface="+mj-ea"/>
              <a:ea typeface="+mj-ea"/>
            </a:endParaRPr>
          </a:p>
          <a:p>
            <a:r>
              <a:rPr lang="ja-JP" altLang="en-US" sz="3600" dirty="0">
                <a:effectLst>
                  <a:outerShdw blurRad="38100" dist="38100" dir="2700000" algn="tl">
                    <a:srgbClr val="000000">
                      <a:alpha val="43137"/>
                    </a:srgbClr>
                  </a:outerShdw>
                </a:effectLst>
                <a:latin typeface="+mj-ea"/>
                <a:ea typeface="+mj-ea"/>
              </a:rPr>
              <a:t>　 影響を懸念しています。</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78295" y="3429145"/>
            <a:ext cx="11622157" cy="2824406"/>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a:t>
            </a:r>
            <a:r>
              <a:rPr lang="en-US" altLang="ja-JP" sz="3600" dirty="0">
                <a:solidFill>
                  <a:srgbClr val="0070C0"/>
                </a:solidFill>
                <a:latin typeface="+mj-ea"/>
                <a:ea typeface="+mj-ea"/>
              </a:rPr>
              <a:t>mRNA</a:t>
            </a:r>
            <a:r>
              <a:rPr lang="ja-JP" altLang="en-US" sz="3600" dirty="0">
                <a:solidFill>
                  <a:srgbClr val="0070C0"/>
                </a:solidFill>
                <a:latin typeface="+mj-ea"/>
                <a:ea typeface="+mj-ea"/>
              </a:rPr>
              <a:t>（メッセンジャー</a:t>
            </a:r>
            <a:r>
              <a:rPr lang="en-US" altLang="ja-JP" sz="3600" dirty="0">
                <a:solidFill>
                  <a:srgbClr val="0070C0"/>
                </a:solidFill>
                <a:latin typeface="+mj-ea"/>
                <a:ea typeface="+mj-ea"/>
              </a:rPr>
              <a:t>RNA</a:t>
            </a:r>
            <a:r>
              <a:rPr lang="ja-JP" altLang="en-US" sz="3600" dirty="0">
                <a:solidFill>
                  <a:srgbClr val="0070C0"/>
                </a:solidFill>
                <a:latin typeface="+mj-ea"/>
                <a:ea typeface="+mj-ea"/>
              </a:rPr>
              <a:t>）ワクチンで注射する</a:t>
            </a:r>
            <a:endParaRPr lang="en-US" altLang="ja-JP" sz="3600" dirty="0">
              <a:solidFill>
                <a:srgbClr val="0070C0"/>
              </a:solidFill>
              <a:latin typeface="+mj-ea"/>
              <a:ea typeface="+mj-ea"/>
            </a:endParaRPr>
          </a:p>
          <a:p>
            <a:r>
              <a:rPr lang="ja-JP" altLang="en-US" sz="3600" dirty="0">
                <a:solidFill>
                  <a:srgbClr val="0070C0"/>
                </a:solidFill>
                <a:latin typeface="+mj-ea"/>
                <a:ea typeface="+mj-ea"/>
              </a:rPr>
              <a:t>　 </a:t>
            </a:r>
            <a:r>
              <a:rPr lang="en-US" altLang="ja-JP" sz="3600" dirty="0">
                <a:solidFill>
                  <a:srgbClr val="0070C0"/>
                </a:solidFill>
                <a:latin typeface="+mj-ea"/>
                <a:ea typeface="+mj-ea"/>
              </a:rPr>
              <a:t>mRNA </a:t>
            </a:r>
            <a:r>
              <a:rPr lang="ja-JP" altLang="en-US" sz="3600" dirty="0">
                <a:solidFill>
                  <a:srgbClr val="0070C0"/>
                </a:solidFill>
                <a:latin typeface="+mj-ea"/>
                <a:ea typeface="+mj-ea"/>
              </a:rPr>
              <a:t>は短期間で分解されていきます。人の遺伝</a:t>
            </a:r>
            <a:endParaRPr lang="en-US" altLang="ja-JP" sz="3600" dirty="0">
              <a:solidFill>
                <a:srgbClr val="0070C0"/>
              </a:solidFill>
              <a:latin typeface="+mj-ea"/>
              <a:ea typeface="+mj-ea"/>
            </a:endParaRPr>
          </a:p>
          <a:p>
            <a:r>
              <a:rPr lang="ja-JP" altLang="en-US" sz="3600" dirty="0">
                <a:solidFill>
                  <a:srgbClr val="0070C0"/>
                </a:solidFill>
                <a:latin typeface="+mj-ea"/>
                <a:ea typeface="+mj-ea"/>
              </a:rPr>
              <a:t>　 情報（</a:t>
            </a:r>
            <a:r>
              <a:rPr lang="en-US" altLang="ja-JP" sz="3600" dirty="0">
                <a:solidFill>
                  <a:srgbClr val="0070C0"/>
                </a:solidFill>
                <a:latin typeface="+mj-ea"/>
                <a:ea typeface="+mj-ea"/>
              </a:rPr>
              <a:t>DNA</a:t>
            </a:r>
            <a:r>
              <a:rPr lang="ja-JP" altLang="en-US" sz="3600" dirty="0">
                <a:solidFill>
                  <a:srgbClr val="0070C0"/>
                </a:solidFill>
                <a:latin typeface="+mj-ea"/>
                <a:ea typeface="+mj-ea"/>
              </a:rPr>
              <a:t>）に組みこまれるものではありません。</a:t>
            </a:r>
          </a:p>
        </p:txBody>
      </p:sp>
      <p:sp>
        <p:nvSpPr>
          <p:cNvPr id="2" name="スライド番号プレースホルダー 1">
            <a:extLst>
              <a:ext uri="{FF2B5EF4-FFF2-40B4-BE49-F238E27FC236}">
                <a16:creationId xmlns:a16="http://schemas.microsoft.com/office/drawing/2014/main" id="{2565F169-99E2-4A2B-ADCD-4299B592A952}"/>
              </a:ext>
            </a:extLst>
          </p:cNvPr>
          <p:cNvSpPr>
            <a:spLocks noGrp="1"/>
          </p:cNvSpPr>
          <p:nvPr>
            <p:ph type="sldNum" sz="quarter" idx="12"/>
          </p:nvPr>
        </p:nvSpPr>
        <p:spPr/>
        <p:txBody>
          <a:bodyPr/>
          <a:lstStyle/>
          <a:p>
            <a:fld id="{57114E26-2483-49A6-BD16-549090905E5E}" type="slidenum">
              <a:rPr kumimoji="1" lang="ja-JP" altLang="en-US" smtClean="0"/>
              <a:t>18</a:t>
            </a:fld>
            <a:endParaRPr kumimoji="1" lang="ja-JP" altLang="en-US"/>
          </a:p>
        </p:txBody>
      </p:sp>
    </p:spTree>
    <p:extLst>
      <p:ext uri="{BB962C8B-B14F-4D97-AF65-F5344CB8AC3E}">
        <p14:creationId xmlns:p14="http://schemas.microsoft.com/office/powerpoint/2010/main" val="3732595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県民の皆さまへ（新型コロナウイルスワクチン接種）｜香川県">
            <a:extLst>
              <a:ext uri="{FF2B5EF4-FFF2-40B4-BE49-F238E27FC236}">
                <a16:creationId xmlns:a16="http://schemas.microsoft.com/office/drawing/2014/main" id="{2E14792C-6273-4F0F-89A8-AAB27FF0B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633" y="1872343"/>
            <a:ext cx="4069137" cy="4507164"/>
          </a:xfrm>
          <a:prstGeom prst="rect">
            <a:avLst/>
          </a:prstGeom>
          <a:noFill/>
          <a:ln>
            <a:noFill/>
          </a:ln>
        </p:spPr>
      </p:pic>
      <p:sp>
        <p:nvSpPr>
          <p:cNvPr id="5" name="正方形/長方形 4">
            <a:extLst>
              <a:ext uri="{FF2B5EF4-FFF2-40B4-BE49-F238E27FC236}">
                <a16:creationId xmlns:a16="http://schemas.microsoft.com/office/drawing/2014/main" id="{06D6710B-B0AD-443C-89EC-258D961252F6}"/>
              </a:ext>
            </a:extLst>
          </p:cNvPr>
          <p:cNvSpPr/>
          <p:nvPr/>
        </p:nvSpPr>
        <p:spPr>
          <a:xfrm>
            <a:off x="616225" y="1014879"/>
            <a:ext cx="10959547" cy="1938992"/>
          </a:xfrm>
          <a:prstGeom prst="rect">
            <a:avLst/>
          </a:prstGeom>
          <a:noFill/>
        </p:spPr>
        <p:txBody>
          <a:bodyPr wrap="square" lIns="91440" tIns="45720" rIns="91440" bIns="45720">
            <a:spAutoFit/>
          </a:bodyPr>
          <a:lstStyle/>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新型コロナワクチンに対する</a:t>
            </a:r>
            <a:endParaRPr lang="en-US" altLang="ja-JP"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a:p>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　　不安や疑問</a:t>
            </a:r>
          </a:p>
        </p:txBody>
      </p:sp>
      <p:sp>
        <p:nvSpPr>
          <p:cNvPr id="2" name="スライド番号プレースホルダー 1">
            <a:extLst>
              <a:ext uri="{FF2B5EF4-FFF2-40B4-BE49-F238E27FC236}">
                <a16:creationId xmlns:a16="http://schemas.microsoft.com/office/drawing/2014/main" id="{1DAAA729-1A3F-4DB8-AC22-192024E198C4}"/>
              </a:ext>
            </a:extLst>
          </p:cNvPr>
          <p:cNvSpPr>
            <a:spLocks noGrp="1"/>
          </p:cNvSpPr>
          <p:nvPr>
            <p:ph type="sldNum" sz="quarter" idx="12"/>
          </p:nvPr>
        </p:nvSpPr>
        <p:spPr/>
        <p:txBody>
          <a:bodyPr/>
          <a:lstStyle/>
          <a:p>
            <a:fld id="{57114E26-2483-49A6-BD16-549090905E5E}" type="slidenum">
              <a:rPr kumimoji="1" lang="ja-JP" altLang="en-US" smtClean="0"/>
              <a:t>19</a:t>
            </a:fld>
            <a:endParaRPr kumimoji="1" lang="ja-JP" altLang="en-US"/>
          </a:p>
        </p:txBody>
      </p:sp>
    </p:spTree>
    <p:extLst>
      <p:ext uri="{BB962C8B-B14F-4D97-AF65-F5344CB8AC3E}">
        <p14:creationId xmlns:p14="http://schemas.microsoft.com/office/powerpoint/2010/main" val="7464418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22D29A8-6DEF-4BDE-9EF7-08512BB00A67}"/>
              </a:ext>
            </a:extLst>
          </p:cNvPr>
          <p:cNvSpPr>
            <a:spLocks noGrp="1"/>
          </p:cNvSpPr>
          <p:nvPr>
            <p:ph type="sldNum" sz="quarter" idx="12"/>
          </p:nvPr>
        </p:nvSpPr>
        <p:spPr/>
        <p:txBody>
          <a:bodyPr/>
          <a:lstStyle/>
          <a:p>
            <a:fld id="{57114E26-2483-49A6-BD16-549090905E5E}" type="slidenum">
              <a:rPr kumimoji="1" lang="ja-JP" altLang="en-US" smtClean="0"/>
              <a:t>2</a:t>
            </a:fld>
            <a:endParaRPr kumimoji="1" lang="ja-JP" altLang="en-US"/>
          </a:p>
        </p:txBody>
      </p:sp>
      <p:sp>
        <p:nvSpPr>
          <p:cNvPr id="3" name="フローチャート: 代替処理 2">
            <a:extLst>
              <a:ext uri="{FF2B5EF4-FFF2-40B4-BE49-F238E27FC236}">
                <a16:creationId xmlns:a16="http://schemas.microsoft.com/office/drawing/2014/main" id="{A5576D47-4023-4F60-9A8F-29A3EFE20C75}"/>
              </a:ext>
            </a:extLst>
          </p:cNvPr>
          <p:cNvSpPr/>
          <p:nvPr/>
        </p:nvSpPr>
        <p:spPr>
          <a:xfrm>
            <a:off x="1858643" y="207919"/>
            <a:ext cx="8963801" cy="708992"/>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新型コロナウイルス感染症について</a:t>
            </a:r>
            <a:endParaRPr kumimoji="1"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pic>
        <p:nvPicPr>
          <p:cNvPr id="5" name="図 4">
            <a:extLst>
              <a:ext uri="{FF2B5EF4-FFF2-40B4-BE49-F238E27FC236}">
                <a16:creationId xmlns:a16="http://schemas.microsoft.com/office/drawing/2014/main" id="{082F523D-40D2-4BF1-93A5-6C1DAC3FFC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471" y="4642737"/>
            <a:ext cx="1545516" cy="1545516"/>
          </a:xfrm>
          <a:prstGeom prst="rect">
            <a:avLst/>
          </a:prstGeom>
        </p:spPr>
      </p:pic>
      <p:pic>
        <p:nvPicPr>
          <p:cNvPr id="7" name="図 6">
            <a:extLst>
              <a:ext uri="{FF2B5EF4-FFF2-40B4-BE49-F238E27FC236}">
                <a16:creationId xmlns:a16="http://schemas.microsoft.com/office/drawing/2014/main" id="{F8CF0C46-F1A7-457B-99FE-77BEA6015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948" y="1162566"/>
            <a:ext cx="1388745" cy="1543050"/>
          </a:xfrm>
          <a:prstGeom prst="rect">
            <a:avLst/>
          </a:prstGeom>
        </p:spPr>
      </p:pic>
      <p:pic>
        <p:nvPicPr>
          <p:cNvPr id="9" name="図 8">
            <a:extLst>
              <a:ext uri="{FF2B5EF4-FFF2-40B4-BE49-F238E27FC236}">
                <a16:creationId xmlns:a16="http://schemas.microsoft.com/office/drawing/2014/main" id="{011AA398-155F-4752-9580-7566127D85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02335" y="3491114"/>
            <a:ext cx="1103924" cy="1457325"/>
          </a:xfrm>
          <a:prstGeom prst="rect">
            <a:avLst/>
          </a:prstGeom>
        </p:spPr>
      </p:pic>
      <p:pic>
        <p:nvPicPr>
          <p:cNvPr id="11" name="図 10">
            <a:extLst>
              <a:ext uri="{FF2B5EF4-FFF2-40B4-BE49-F238E27FC236}">
                <a16:creationId xmlns:a16="http://schemas.microsoft.com/office/drawing/2014/main" id="{DCECE0A5-9B50-4ED1-82D6-AD501EFDFA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5806" y="3456484"/>
            <a:ext cx="969550" cy="1114425"/>
          </a:xfrm>
          <a:prstGeom prst="rect">
            <a:avLst/>
          </a:prstGeom>
        </p:spPr>
      </p:pic>
      <p:pic>
        <p:nvPicPr>
          <p:cNvPr id="17" name="図 16">
            <a:extLst>
              <a:ext uri="{FF2B5EF4-FFF2-40B4-BE49-F238E27FC236}">
                <a16:creationId xmlns:a16="http://schemas.microsoft.com/office/drawing/2014/main" id="{679C82B5-8231-4E41-BFCF-94680BE52E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1526" y="1932855"/>
            <a:ext cx="1240756" cy="1100137"/>
          </a:xfrm>
          <a:prstGeom prst="rect">
            <a:avLst/>
          </a:prstGeom>
        </p:spPr>
      </p:pic>
      <p:pic>
        <p:nvPicPr>
          <p:cNvPr id="21" name="図 20">
            <a:extLst>
              <a:ext uri="{FF2B5EF4-FFF2-40B4-BE49-F238E27FC236}">
                <a16:creationId xmlns:a16="http://schemas.microsoft.com/office/drawing/2014/main" id="{D1DC3074-A4AE-4249-ABC9-10256AF74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56831" y="1939219"/>
            <a:ext cx="1034653" cy="1034653"/>
          </a:xfrm>
          <a:prstGeom prst="rect">
            <a:avLst/>
          </a:prstGeom>
        </p:spPr>
      </p:pic>
      <p:pic>
        <p:nvPicPr>
          <p:cNvPr id="23" name="図 22">
            <a:extLst>
              <a:ext uri="{FF2B5EF4-FFF2-40B4-BE49-F238E27FC236}">
                <a16:creationId xmlns:a16="http://schemas.microsoft.com/office/drawing/2014/main" id="{B60FAD3E-5B07-4E63-BDE2-84CABAB8DD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9627" y="1082654"/>
            <a:ext cx="1034653" cy="1034653"/>
          </a:xfrm>
          <a:prstGeom prst="rect">
            <a:avLst/>
          </a:prstGeom>
        </p:spPr>
      </p:pic>
      <p:pic>
        <p:nvPicPr>
          <p:cNvPr id="25" name="図 24">
            <a:extLst>
              <a:ext uri="{FF2B5EF4-FFF2-40B4-BE49-F238E27FC236}">
                <a16:creationId xmlns:a16="http://schemas.microsoft.com/office/drawing/2014/main" id="{9638E43D-280A-4F52-ABAF-CA02D26F07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9381" y="1035807"/>
            <a:ext cx="1034653" cy="1034653"/>
          </a:xfrm>
          <a:prstGeom prst="rect">
            <a:avLst/>
          </a:prstGeom>
        </p:spPr>
      </p:pic>
      <p:sp>
        <p:nvSpPr>
          <p:cNvPr id="26" name="テキスト ボックス 25">
            <a:extLst>
              <a:ext uri="{FF2B5EF4-FFF2-40B4-BE49-F238E27FC236}">
                <a16:creationId xmlns:a16="http://schemas.microsoft.com/office/drawing/2014/main" id="{CD384AE7-07F8-4081-B049-A3EB6F3B4F2E}"/>
              </a:ext>
            </a:extLst>
          </p:cNvPr>
          <p:cNvSpPr txBox="1"/>
          <p:nvPr/>
        </p:nvSpPr>
        <p:spPr>
          <a:xfrm>
            <a:off x="922259" y="2705616"/>
            <a:ext cx="1468617"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飛沫感染</a:t>
            </a:r>
          </a:p>
        </p:txBody>
      </p:sp>
      <p:sp>
        <p:nvSpPr>
          <p:cNvPr id="27" name="テキスト ボックス 26">
            <a:extLst>
              <a:ext uri="{FF2B5EF4-FFF2-40B4-BE49-F238E27FC236}">
                <a16:creationId xmlns:a16="http://schemas.microsoft.com/office/drawing/2014/main" id="{A2F0B6FF-53FC-455C-A2BE-1FCA30BEAC48}"/>
              </a:ext>
            </a:extLst>
          </p:cNvPr>
          <p:cNvSpPr txBox="1"/>
          <p:nvPr/>
        </p:nvSpPr>
        <p:spPr>
          <a:xfrm>
            <a:off x="935806" y="4915963"/>
            <a:ext cx="1468617"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接触感染</a:t>
            </a:r>
          </a:p>
        </p:txBody>
      </p:sp>
      <p:sp>
        <p:nvSpPr>
          <p:cNvPr id="29" name="矢印: 右 28">
            <a:extLst>
              <a:ext uri="{FF2B5EF4-FFF2-40B4-BE49-F238E27FC236}">
                <a16:creationId xmlns:a16="http://schemas.microsoft.com/office/drawing/2014/main" id="{66995772-6768-4880-B964-D361B29AFA0F}"/>
              </a:ext>
            </a:extLst>
          </p:cNvPr>
          <p:cNvSpPr/>
          <p:nvPr/>
        </p:nvSpPr>
        <p:spPr>
          <a:xfrm rot="1946468">
            <a:off x="2581275" y="2679025"/>
            <a:ext cx="646370"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BAD2CA08-142C-4271-A7F3-E350F15196D6}"/>
              </a:ext>
            </a:extLst>
          </p:cNvPr>
          <p:cNvSpPr/>
          <p:nvPr/>
        </p:nvSpPr>
        <p:spPr>
          <a:xfrm rot="19654370">
            <a:off x="2696875" y="3988944"/>
            <a:ext cx="646370"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A006004A-8859-491B-8D07-4EEDE0DABFE5}"/>
              </a:ext>
            </a:extLst>
          </p:cNvPr>
          <p:cNvSpPr/>
          <p:nvPr/>
        </p:nvSpPr>
        <p:spPr>
          <a:xfrm rot="5400000">
            <a:off x="4294545" y="4151937"/>
            <a:ext cx="568967"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2487CEF-BA59-4B45-B286-F05BF797C14F}"/>
              </a:ext>
            </a:extLst>
          </p:cNvPr>
          <p:cNvSpPr txBox="1"/>
          <p:nvPr/>
        </p:nvSpPr>
        <p:spPr>
          <a:xfrm>
            <a:off x="4878062" y="1274201"/>
            <a:ext cx="936743"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密閉</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51B6FA11-D0C3-4C19-BF58-2AADB98D3415}"/>
              </a:ext>
            </a:extLst>
          </p:cNvPr>
          <p:cNvSpPr txBox="1"/>
          <p:nvPr/>
        </p:nvSpPr>
        <p:spPr>
          <a:xfrm>
            <a:off x="7944526" y="1267630"/>
            <a:ext cx="936743"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密集</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598577C7-5197-49F8-8AD4-B9CA0273A862}"/>
              </a:ext>
            </a:extLst>
          </p:cNvPr>
          <p:cNvSpPr txBox="1"/>
          <p:nvPr/>
        </p:nvSpPr>
        <p:spPr>
          <a:xfrm>
            <a:off x="6314017" y="2861935"/>
            <a:ext cx="936743"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密接</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6" name="テキスト ボックス 35">
            <a:extLst>
              <a:ext uri="{FF2B5EF4-FFF2-40B4-BE49-F238E27FC236}">
                <a16:creationId xmlns:a16="http://schemas.microsoft.com/office/drawing/2014/main" id="{4BEAB296-E6AF-4452-8F8A-B52F4DFE51E4}"/>
              </a:ext>
            </a:extLst>
          </p:cNvPr>
          <p:cNvSpPr txBox="1"/>
          <p:nvPr/>
        </p:nvSpPr>
        <p:spPr>
          <a:xfrm>
            <a:off x="9084526" y="1517356"/>
            <a:ext cx="2199532" cy="830997"/>
          </a:xfrm>
          <a:prstGeom prst="rect">
            <a:avLst/>
          </a:prstGeom>
          <a:noFill/>
          <a:ln w="38100">
            <a:solidFill>
              <a:schemeClr val="tx1"/>
            </a:solidFill>
          </a:ln>
        </p:spPr>
        <p:txBody>
          <a:bodyPr wrap="square" rtlCol="0">
            <a:spAutoFit/>
          </a:bodyPr>
          <a:lstStyle/>
          <a:p>
            <a:pPr algn="ctr"/>
            <a:r>
              <a:rPr kumimoji="1" lang="ja-JP" altLang="en-US" sz="2400" dirty="0">
                <a:solidFill>
                  <a:srgbClr val="FF0000"/>
                </a:solidFill>
                <a:latin typeface="ＭＳ ゴシック" panose="020B0609070205080204" pitchFamily="49" charset="-128"/>
                <a:ea typeface="ＭＳ ゴシック" panose="020B0609070205080204" pitchFamily="49" charset="-128"/>
              </a:rPr>
              <a:t>３密</a:t>
            </a:r>
            <a:r>
              <a:rPr kumimoji="1" lang="ja-JP" altLang="en-US" sz="2400" dirty="0">
                <a:latin typeface="ＭＳ ゴシック" panose="020B0609070205080204" pitchFamily="49" charset="-128"/>
                <a:ea typeface="ＭＳ ゴシック" panose="020B0609070205080204" pitchFamily="49" charset="-128"/>
              </a:rPr>
              <a:t>の環境で</a:t>
            </a:r>
            <a:endParaRPr kumimoji="1" lang="en-US" altLang="ja-JP" sz="2400" dirty="0">
              <a:latin typeface="ＭＳ ゴシック" panose="020B0609070205080204" pitchFamily="49" charset="-128"/>
              <a:ea typeface="ＭＳ ゴシック" panose="020B0609070205080204" pitchFamily="49" charset="-128"/>
            </a:endParaRPr>
          </a:p>
          <a:p>
            <a:pPr algn="ctr"/>
            <a:r>
              <a:rPr kumimoji="1" lang="ja-JP" altLang="en-US" sz="2400" dirty="0">
                <a:latin typeface="ＭＳ ゴシック" panose="020B0609070205080204" pitchFamily="49" charset="-128"/>
                <a:ea typeface="ＭＳ ゴシック" panose="020B0609070205080204" pitchFamily="49" charset="-128"/>
              </a:rPr>
              <a:t>感染しやすい</a:t>
            </a:r>
          </a:p>
        </p:txBody>
      </p:sp>
      <p:sp>
        <p:nvSpPr>
          <p:cNvPr id="37" name="テキスト ボックス 36">
            <a:extLst>
              <a:ext uri="{FF2B5EF4-FFF2-40B4-BE49-F238E27FC236}">
                <a16:creationId xmlns:a16="http://schemas.microsoft.com/office/drawing/2014/main" id="{6B414A22-955A-444C-BCFF-5B11B947E85E}"/>
              </a:ext>
            </a:extLst>
          </p:cNvPr>
          <p:cNvSpPr txBox="1"/>
          <p:nvPr/>
        </p:nvSpPr>
        <p:spPr>
          <a:xfrm>
            <a:off x="4964270" y="4716681"/>
            <a:ext cx="2679673" cy="830997"/>
          </a:xfrm>
          <a:prstGeom prst="rect">
            <a:avLst/>
          </a:prstGeom>
          <a:noFill/>
          <a:ln w="38100">
            <a:solidFill>
              <a:schemeClr val="tx1"/>
            </a:solidFill>
          </a:ln>
        </p:spPr>
        <p:txBody>
          <a:bodyPr wrap="square" rtlCol="0">
            <a:spAutoFit/>
          </a:bodyPr>
          <a:lstStyle/>
          <a:p>
            <a:pPr algn="ctr"/>
            <a:r>
              <a:rPr lang="ja-JP" altLang="en-US" sz="2400" dirty="0">
                <a:solidFill>
                  <a:srgbClr val="FF0000"/>
                </a:solidFill>
                <a:latin typeface="ＭＳ ゴシック" panose="020B0609070205080204" pitchFamily="49" charset="-128"/>
                <a:ea typeface="ＭＳ ゴシック" panose="020B0609070205080204" pitchFamily="49" charset="-128"/>
              </a:rPr>
              <a:t>クラスター感染</a:t>
            </a:r>
            <a:r>
              <a:rPr lang="ja-JP" altLang="en-US" sz="2400" dirty="0">
                <a:latin typeface="ＭＳ ゴシック" panose="020B0609070205080204" pitchFamily="49" charset="-128"/>
                <a:ea typeface="ＭＳ ゴシック" panose="020B0609070205080204" pitchFamily="49" charset="-128"/>
              </a:rPr>
              <a:t>になることもある</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8" name="爆発: 8 pt 37">
            <a:extLst>
              <a:ext uri="{FF2B5EF4-FFF2-40B4-BE49-F238E27FC236}">
                <a16:creationId xmlns:a16="http://schemas.microsoft.com/office/drawing/2014/main" id="{CDF68A34-D3CC-43CD-8522-33A316FFE845}"/>
              </a:ext>
            </a:extLst>
          </p:cNvPr>
          <p:cNvSpPr/>
          <p:nvPr/>
        </p:nvSpPr>
        <p:spPr>
          <a:xfrm>
            <a:off x="3150570" y="2973872"/>
            <a:ext cx="2837519" cy="127488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400" b="1" dirty="0">
                <a:latin typeface="ＭＳ ゴシック" panose="020B0609070205080204" pitchFamily="49" charset="-128"/>
                <a:ea typeface="ＭＳ ゴシック" panose="020B0609070205080204" pitchFamily="49" charset="-128"/>
              </a:rPr>
              <a:t>感染・発症</a:t>
            </a:r>
          </a:p>
        </p:txBody>
      </p:sp>
      <p:pic>
        <p:nvPicPr>
          <p:cNvPr id="40" name="図 39">
            <a:extLst>
              <a:ext uri="{FF2B5EF4-FFF2-40B4-BE49-F238E27FC236}">
                <a16:creationId xmlns:a16="http://schemas.microsoft.com/office/drawing/2014/main" id="{A022735C-B0A6-485B-A9B7-8B500E59C7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05917" y="2603818"/>
            <a:ext cx="3044998" cy="2283749"/>
          </a:xfrm>
          <a:prstGeom prst="rect">
            <a:avLst/>
          </a:prstGeom>
        </p:spPr>
      </p:pic>
      <p:sp>
        <p:nvSpPr>
          <p:cNvPr id="41" name="テキスト ボックス 40">
            <a:extLst>
              <a:ext uri="{FF2B5EF4-FFF2-40B4-BE49-F238E27FC236}">
                <a16:creationId xmlns:a16="http://schemas.microsoft.com/office/drawing/2014/main" id="{582D611B-04A9-4151-8024-F4A774759800}"/>
              </a:ext>
            </a:extLst>
          </p:cNvPr>
          <p:cNvSpPr txBox="1"/>
          <p:nvPr/>
        </p:nvSpPr>
        <p:spPr>
          <a:xfrm>
            <a:off x="8116014" y="4887567"/>
            <a:ext cx="3003440" cy="830997"/>
          </a:xfrm>
          <a:prstGeom prst="rect">
            <a:avLst/>
          </a:prstGeom>
          <a:noFill/>
          <a:ln w="38100">
            <a:solidFill>
              <a:schemeClr val="tx1"/>
            </a:solidFill>
          </a:ln>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感染拡大は</a:t>
            </a:r>
            <a:endParaRPr lang="en-US" altLang="ja-JP" sz="2400" dirty="0">
              <a:latin typeface="ＭＳ ゴシック" panose="020B0609070205080204" pitchFamily="49" charset="-128"/>
              <a:ea typeface="ＭＳ ゴシック" panose="020B0609070205080204" pitchFamily="49" charset="-128"/>
            </a:endParaRPr>
          </a:p>
          <a:p>
            <a:pPr algn="ctr"/>
            <a:r>
              <a:rPr kumimoji="1" lang="ja-JP" altLang="en-US" sz="2400" dirty="0">
                <a:latin typeface="ＭＳ ゴシック" panose="020B0609070205080204" pitchFamily="49" charset="-128"/>
                <a:ea typeface="ＭＳ ゴシック" panose="020B0609070205080204" pitchFamily="49" charset="-128"/>
              </a:rPr>
              <a:t>繰り返されている</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785D8717-787F-4B98-9A88-9A7ECBB8F33E}"/>
              </a:ext>
            </a:extLst>
          </p:cNvPr>
          <p:cNvSpPr txBox="1"/>
          <p:nvPr/>
        </p:nvSpPr>
        <p:spPr>
          <a:xfrm>
            <a:off x="8115645" y="5738167"/>
            <a:ext cx="3003440" cy="461665"/>
          </a:xfrm>
          <a:prstGeom prst="rect">
            <a:avLst/>
          </a:prstGeom>
          <a:noFill/>
          <a:ln w="38100">
            <a:solidFill>
              <a:schemeClr val="tx1"/>
            </a:solidFill>
          </a:ln>
        </p:spPr>
        <p:txBody>
          <a:bodyPr wrap="square" rtlCol="0">
            <a:spAutoFit/>
          </a:bodyPr>
          <a:lstStyle/>
          <a:p>
            <a:pPr algn="ctr"/>
            <a:r>
              <a:rPr lang="ja-JP" altLang="en-US" sz="2400" dirty="0">
                <a:latin typeface="ＭＳ ゴシック" panose="020B0609070205080204" pitchFamily="49" charset="-128"/>
                <a:ea typeface="ＭＳ ゴシック" panose="020B0609070205080204" pitchFamily="49" charset="-128"/>
              </a:rPr>
              <a:t>若い人の感染も増加</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386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副反応にはどのようなものがありますか。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発熱や倦怠感、注射した部分の痛み、疲労、頭痛、</a:t>
            </a:r>
            <a:endParaRPr lang="en-US" altLang="ja-JP" sz="3600" dirty="0">
              <a:solidFill>
                <a:srgbClr val="0070C0"/>
              </a:solidFill>
              <a:latin typeface="+mj-ea"/>
              <a:ea typeface="+mj-ea"/>
            </a:endParaRPr>
          </a:p>
          <a:p>
            <a:r>
              <a:rPr lang="ja-JP" altLang="en-US" sz="3600" dirty="0">
                <a:solidFill>
                  <a:srgbClr val="0070C0"/>
                </a:solidFill>
                <a:latin typeface="+mj-ea"/>
                <a:ea typeface="+mj-ea"/>
              </a:rPr>
              <a:t>　 筋肉や関節の</a:t>
            </a:r>
            <a:r>
              <a:rPr kumimoji="1" lang="ja-JP" altLang="en-US" sz="3600" dirty="0">
                <a:solidFill>
                  <a:srgbClr val="0070C0"/>
                </a:solidFill>
                <a:latin typeface="+mj-ea"/>
                <a:ea typeface="+mj-ea"/>
              </a:rPr>
              <a:t>痛み等がみられることがあります。</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こうした症状の大部分は、接種後数日以内に回復</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しています。</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CE102134-F6A1-4258-A540-231ABE3A775D}"/>
              </a:ext>
            </a:extLst>
          </p:cNvPr>
          <p:cNvSpPr>
            <a:spLocks noGrp="1"/>
          </p:cNvSpPr>
          <p:nvPr>
            <p:ph type="sldNum" sz="quarter" idx="12"/>
          </p:nvPr>
        </p:nvSpPr>
        <p:spPr/>
        <p:txBody>
          <a:bodyPr/>
          <a:lstStyle/>
          <a:p>
            <a:fld id="{57114E26-2483-49A6-BD16-549090905E5E}" type="slidenum">
              <a:rPr kumimoji="1" lang="ja-JP" altLang="en-US" smtClean="0"/>
              <a:t>20</a:t>
            </a:fld>
            <a:endParaRPr kumimoji="1" lang="ja-JP" altLang="en-US"/>
          </a:p>
        </p:txBody>
      </p:sp>
    </p:spTree>
    <p:extLst>
      <p:ext uri="{BB962C8B-B14F-4D97-AF65-F5344CB8AC3E}">
        <p14:creationId xmlns:p14="http://schemas.microsoft.com/office/powerpoint/2010/main" val="3882485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ワクチン接種後に熱が出たら、どうすれば良い</a:t>
            </a:r>
            <a:endParaRPr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発熱は接種後１～２日以内に起こることが多く、</a:t>
            </a:r>
            <a:endParaRPr lang="en-US" altLang="ja-JP" sz="3600" dirty="0">
              <a:solidFill>
                <a:srgbClr val="0070C0"/>
              </a:solidFill>
              <a:latin typeface="+mj-ea"/>
              <a:ea typeface="+mj-ea"/>
            </a:endParaRPr>
          </a:p>
          <a:p>
            <a:r>
              <a:rPr lang="ja-JP" altLang="en-US" sz="3600" dirty="0">
                <a:solidFill>
                  <a:srgbClr val="0070C0"/>
                </a:solidFill>
                <a:latin typeface="+mj-ea"/>
                <a:ea typeface="+mj-ea"/>
              </a:rPr>
              <a:t>　 水分を十分に摂取し、必要な場合は解熱鎮痛剤を</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服用するなどして様子をみます。</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２日間以上熱が続く場合や、症状が重い場合は、　</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医療機関等への受診や相談を検討してください。</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1249B80C-9A6E-4D4D-B929-5803D4E8E261}"/>
              </a:ext>
            </a:extLst>
          </p:cNvPr>
          <p:cNvSpPr>
            <a:spLocks noGrp="1"/>
          </p:cNvSpPr>
          <p:nvPr>
            <p:ph type="sldNum" sz="quarter" idx="12"/>
          </p:nvPr>
        </p:nvSpPr>
        <p:spPr/>
        <p:txBody>
          <a:bodyPr/>
          <a:lstStyle/>
          <a:p>
            <a:fld id="{57114E26-2483-49A6-BD16-549090905E5E}" type="slidenum">
              <a:rPr kumimoji="1" lang="ja-JP" altLang="en-US" smtClean="0"/>
              <a:t>21</a:t>
            </a:fld>
            <a:endParaRPr kumimoji="1" lang="ja-JP" altLang="en-US"/>
          </a:p>
        </p:txBody>
      </p:sp>
    </p:spTree>
    <p:extLst>
      <p:ext uri="{BB962C8B-B14F-4D97-AF65-F5344CB8AC3E}">
        <p14:creationId xmlns:p14="http://schemas.microsoft.com/office/powerpoint/2010/main" val="3353320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ワクチンを接種することで新型コロナウイルスに</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感染することはありますか。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ワクチン接種が原因で新型コロナウイルスに感染</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することはありません。</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また、接種を受けた人から感染性のあるウイルス</a:t>
            </a:r>
            <a:endParaRPr kumimoji="1" lang="en-US" altLang="ja-JP" sz="3600" dirty="0">
              <a:solidFill>
                <a:srgbClr val="0070C0"/>
              </a:solidFill>
              <a:latin typeface="+mj-ea"/>
              <a:ea typeface="+mj-ea"/>
            </a:endParaRPr>
          </a:p>
          <a:p>
            <a:r>
              <a:rPr lang="en-US" altLang="ja-JP" sz="3600" dirty="0">
                <a:solidFill>
                  <a:srgbClr val="0070C0"/>
                </a:solidFill>
                <a:latin typeface="+mj-ea"/>
                <a:ea typeface="+mj-ea"/>
              </a:rPr>
              <a:t> </a:t>
            </a:r>
            <a:r>
              <a:rPr lang="ja-JP" altLang="en-US" sz="3600" dirty="0">
                <a:solidFill>
                  <a:srgbClr val="0070C0"/>
                </a:solidFill>
                <a:latin typeface="+mj-ea"/>
                <a:ea typeface="+mj-ea"/>
              </a:rPr>
              <a:t>　</a:t>
            </a:r>
            <a:r>
              <a:rPr kumimoji="1" lang="ja-JP" altLang="en-US" sz="3600" dirty="0">
                <a:solidFill>
                  <a:srgbClr val="0070C0"/>
                </a:solidFill>
                <a:latin typeface="+mj-ea"/>
                <a:ea typeface="+mj-ea"/>
              </a:rPr>
              <a:t>が放出されることもありません。</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2FA193E7-66DF-4C14-AA98-90D7054AD1CE}"/>
              </a:ext>
            </a:extLst>
          </p:cNvPr>
          <p:cNvSpPr>
            <a:spLocks noGrp="1"/>
          </p:cNvSpPr>
          <p:nvPr>
            <p:ph type="sldNum" sz="quarter" idx="12"/>
          </p:nvPr>
        </p:nvSpPr>
        <p:spPr/>
        <p:txBody>
          <a:bodyPr/>
          <a:lstStyle/>
          <a:p>
            <a:fld id="{57114E26-2483-49A6-BD16-549090905E5E}" type="slidenum">
              <a:rPr kumimoji="1" lang="ja-JP" altLang="en-US" smtClean="0"/>
              <a:t>22</a:t>
            </a:fld>
            <a:endParaRPr kumimoji="1" lang="ja-JP" altLang="en-US"/>
          </a:p>
        </p:txBody>
      </p:sp>
    </p:spTree>
    <p:extLst>
      <p:ext uri="{BB962C8B-B14F-4D97-AF65-F5344CB8AC3E}">
        <p14:creationId xmlns:p14="http://schemas.microsoft.com/office/powerpoint/2010/main" val="961689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未成年の接種の場合、親の同意書は必要ですか。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未成年者であっても、</a:t>
            </a:r>
            <a:r>
              <a:rPr lang="en-US" altLang="ja-JP" sz="3600" dirty="0">
                <a:solidFill>
                  <a:srgbClr val="FF0000"/>
                </a:solidFill>
                <a:latin typeface="+mj-ea"/>
                <a:ea typeface="+mj-ea"/>
              </a:rPr>
              <a:t>16</a:t>
            </a:r>
            <a:r>
              <a:rPr lang="ja-JP" altLang="en-US" sz="3600" dirty="0">
                <a:solidFill>
                  <a:srgbClr val="FF0000"/>
                </a:solidFill>
                <a:latin typeface="+mj-ea"/>
                <a:ea typeface="+mj-ea"/>
              </a:rPr>
              <a:t>歳以上</a:t>
            </a:r>
            <a:r>
              <a:rPr lang="ja-JP" altLang="en-US" sz="3600" dirty="0">
                <a:solidFill>
                  <a:srgbClr val="0070C0"/>
                </a:solidFill>
                <a:latin typeface="+mj-ea"/>
                <a:ea typeface="+mj-ea"/>
              </a:rPr>
              <a:t>の方については、</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a:t>
            </a:r>
            <a:r>
              <a:rPr kumimoji="1" lang="ja-JP" altLang="en-US" sz="3600" dirty="0">
                <a:solidFill>
                  <a:srgbClr val="FF0000"/>
                </a:solidFill>
                <a:latin typeface="+mj-ea"/>
                <a:ea typeface="+mj-ea"/>
              </a:rPr>
              <a:t>親の同意書は必要ありません。</a:t>
            </a:r>
            <a:endParaRPr kumimoji="1" lang="en-US" altLang="ja-JP" sz="3600" dirty="0">
              <a:solidFill>
                <a:srgbClr val="FF0000"/>
              </a:solidFill>
              <a:latin typeface="+mj-ea"/>
              <a:ea typeface="+mj-ea"/>
            </a:endParaRPr>
          </a:p>
          <a:p>
            <a:r>
              <a:rPr kumimoji="1" lang="ja-JP" altLang="en-US" sz="3600" dirty="0">
                <a:solidFill>
                  <a:srgbClr val="0070C0"/>
                </a:solidFill>
                <a:latin typeface="+mj-ea"/>
                <a:ea typeface="+mj-ea"/>
              </a:rPr>
              <a:t>　 </a:t>
            </a:r>
            <a:r>
              <a:rPr kumimoji="1" lang="en-US" altLang="ja-JP" sz="3600" dirty="0">
                <a:solidFill>
                  <a:srgbClr val="0070C0"/>
                </a:solidFill>
                <a:latin typeface="+mj-ea"/>
                <a:ea typeface="+mj-ea"/>
              </a:rPr>
              <a:t>15</a:t>
            </a:r>
            <a:r>
              <a:rPr kumimoji="1" lang="ja-JP" altLang="en-US" sz="3600" dirty="0">
                <a:solidFill>
                  <a:srgbClr val="0070C0"/>
                </a:solidFill>
                <a:latin typeface="+mj-ea"/>
                <a:ea typeface="+mj-ea"/>
              </a:rPr>
              <a:t>歳以下の方の接種には、原則、保護者の同伴、</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及び予診票に保護者の署名が必要です。</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4CA7E1D3-D2C7-433D-AAFE-FBE6A3B74515}"/>
              </a:ext>
            </a:extLst>
          </p:cNvPr>
          <p:cNvSpPr>
            <a:spLocks noGrp="1"/>
          </p:cNvSpPr>
          <p:nvPr>
            <p:ph type="sldNum" sz="quarter" idx="12"/>
          </p:nvPr>
        </p:nvSpPr>
        <p:spPr/>
        <p:txBody>
          <a:bodyPr/>
          <a:lstStyle/>
          <a:p>
            <a:fld id="{57114E26-2483-49A6-BD16-549090905E5E}" type="slidenum">
              <a:rPr kumimoji="1" lang="ja-JP" altLang="en-US" smtClean="0"/>
              <a:t>23</a:t>
            </a:fld>
            <a:endParaRPr kumimoji="1" lang="ja-JP" altLang="en-US"/>
          </a:p>
        </p:txBody>
      </p:sp>
    </p:spTree>
    <p:extLst>
      <p:ext uri="{BB962C8B-B14F-4D97-AF65-F5344CB8AC3E}">
        <p14:creationId xmlns:p14="http://schemas.microsoft.com/office/powerpoint/2010/main" val="313522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767F78C-A192-4542-BDD7-AF4972420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111" y="2307102"/>
            <a:ext cx="5519778" cy="3849929"/>
          </a:xfrm>
          <a:prstGeom prst="rect">
            <a:avLst/>
          </a:prstGeom>
        </p:spPr>
      </p:pic>
      <p:sp>
        <p:nvSpPr>
          <p:cNvPr id="5" name="正方形/長方形 4">
            <a:extLst>
              <a:ext uri="{FF2B5EF4-FFF2-40B4-BE49-F238E27FC236}">
                <a16:creationId xmlns:a16="http://schemas.microsoft.com/office/drawing/2014/main" id="{06D6710B-B0AD-443C-89EC-258D961252F6}"/>
              </a:ext>
            </a:extLst>
          </p:cNvPr>
          <p:cNvSpPr/>
          <p:nvPr/>
        </p:nvSpPr>
        <p:spPr>
          <a:xfrm>
            <a:off x="616223" y="1033057"/>
            <a:ext cx="10959547" cy="1015663"/>
          </a:xfrm>
          <a:prstGeom prst="rect">
            <a:avLst/>
          </a:prstGeom>
          <a:noFill/>
        </p:spPr>
        <p:txBody>
          <a:bodyPr wrap="square" lIns="91440" tIns="45720" rIns="91440" bIns="45720">
            <a:spAutoFit/>
          </a:bodyPr>
          <a:lstStyle/>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ワクチン接種後の生活について</a:t>
            </a:r>
          </a:p>
        </p:txBody>
      </p:sp>
      <p:sp>
        <p:nvSpPr>
          <p:cNvPr id="2" name="スライド番号プレースホルダー 1">
            <a:extLst>
              <a:ext uri="{FF2B5EF4-FFF2-40B4-BE49-F238E27FC236}">
                <a16:creationId xmlns:a16="http://schemas.microsoft.com/office/drawing/2014/main" id="{816FAECB-526B-46EC-9D34-E70B74E70EEC}"/>
              </a:ext>
            </a:extLst>
          </p:cNvPr>
          <p:cNvSpPr>
            <a:spLocks noGrp="1"/>
          </p:cNvSpPr>
          <p:nvPr>
            <p:ph type="sldNum" sz="quarter" idx="12"/>
          </p:nvPr>
        </p:nvSpPr>
        <p:spPr/>
        <p:txBody>
          <a:bodyPr/>
          <a:lstStyle/>
          <a:p>
            <a:fld id="{57114E26-2483-49A6-BD16-549090905E5E}" type="slidenum">
              <a:rPr kumimoji="1" lang="ja-JP" altLang="en-US" smtClean="0"/>
              <a:t>24</a:t>
            </a:fld>
            <a:endParaRPr kumimoji="1" lang="ja-JP" altLang="en-US"/>
          </a:p>
        </p:txBody>
      </p:sp>
    </p:spTree>
    <p:extLst>
      <p:ext uri="{BB962C8B-B14F-4D97-AF65-F5344CB8AC3E}">
        <p14:creationId xmlns:p14="http://schemas.microsoft.com/office/powerpoint/2010/main" val="53731360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ワクチンを接種しても新型コロナウイルスに感染</a:t>
            </a:r>
            <a:endParaRPr kumimoji="1"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することはありますか。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ワクチン接種後でも、新型コロナウイルスに感染</a:t>
            </a:r>
            <a:endParaRPr lang="en-US" altLang="ja-JP" sz="3600" dirty="0">
              <a:solidFill>
                <a:srgbClr val="0070C0"/>
              </a:solidFill>
              <a:latin typeface="+mj-ea"/>
              <a:ea typeface="+mj-ea"/>
            </a:endParaRPr>
          </a:p>
          <a:p>
            <a:r>
              <a:rPr lang="ja-JP" altLang="en-US" sz="3600" dirty="0">
                <a:solidFill>
                  <a:srgbClr val="0070C0"/>
                </a:solidFill>
                <a:latin typeface="+mj-ea"/>
                <a:ea typeface="+mj-ea"/>
              </a:rPr>
              <a:t>　 する場合はあります。</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また、ワクチンを接種して免疫がつくまでに１～</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２週間程度かかり、免疫がついても発症予防効果</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は</a:t>
            </a:r>
            <a:r>
              <a:rPr kumimoji="1" lang="en-US" altLang="ja-JP" sz="3600" dirty="0">
                <a:solidFill>
                  <a:srgbClr val="0070C0"/>
                </a:solidFill>
                <a:latin typeface="+mj-ea"/>
                <a:ea typeface="+mj-ea"/>
              </a:rPr>
              <a:t>100</a:t>
            </a:r>
            <a:r>
              <a:rPr kumimoji="1" lang="ja-JP" altLang="en-US" sz="3600" dirty="0">
                <a:solidFill>
                  <a:srgbClr val="0070C0"/>
                </a:solidFill>
                <a:latin typeface="+mj-ea"/>
                <a:ea typeface="+mj-ea"/>
              </a:rPr>
              <a:t>％ではありません。</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68AD2CCF-A3F2-4EA1-8E62-9D6A038CB2A6}"/>
              </a:ext>
            </a:extLst>
          </p:cNvPr>
          <p:cNvSpPr>
            <a:spLocks noGrp="1"/>
          </p:cNvSpPr>
          <p:nvPr>
            <p:ph type="sldNum" sz="quarter" idx="12"/>
          </p:nvPr>
        </p:nvSpPr>
        <p:spPr/>
        <p:txBody>
          <a:bodyPr/>
          <a:lstStyle/>
          <a:p>
            <a:fld id="{57114E26-2483-49A6-BD16-549090905E5E}" type="slidenum">
              <a:rPr kumimoji="1" lang="ja-JP" altLang="en-US" smtClean="0"/>
              <a:t>25</a:t>
            </a:fld>
            <a:endParaRPr kumimoji="1" lang="ja-JP" altLang="en-US"/>
          </a:p>
        </p:txBody>
      </p:sp>
    </p:spTree>
    <p:extLst>
      <p:ext uri="{BB962C8B-B14F-4D97-AF65-F5344CB8AC3E}">
        <p14:creationId xmlns:p14="http://schemas.microsoft.com/office/powerpoint/2010/main" val="11436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1797913"/>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ワクチンを接種した後も、マスクは必要ですか。</a:t>
            </a:r>
            <a:endParaRPr kumimoji="1" lang="en-US" altLang="ja-JP" sz="3600" dirty="0">
              <a:effectLst>
                <a:outerShdw blurRad="38100" dist="38100" dir="2700000" algn="tl">
                  <a:srgbClr val="000000">
                    <a:alpha val="43137"/>
                  </a:srgbClr>
                </a:outerShdw>
              </a:effectLst>
              <a:latin typeface="+mj-ea"/>
              <a:ea typeface="+mj-ea"/>
            </a:endParaRP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250831"/>
            <a:ext cx="11622157" cy="444539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ワクチンの</a:t>
            </a:r>
            <a:r>
              <a:rPr kumimoji="1" lang="ja-JP" altLang="en-US" sz="3600" dirty="0">
                <a:solidFill>
                  <a:srgbClr val="0070C0"/>
                </a:solidFill>
                <a:latin typeface="+mj-ea"/>
                <a:ea typeface="+mj-ea"/>
              </a:rPr>
              <a:t>効果は</a:t>
            </a:r>
            <a:r>
              <a:rPr kumimoji="1" lang="en-US" altLang="ja-JP" sz="3600" dirty="0">
                <a:solidFill>
                  <a:srgbClr val="0070C0"/>
                </a:solidFill>
                <a:latin typeface="+mj-ea"/>
                <a:ea typeface="+mj-ea"/>
              </a:rPr>
              <a:t>100</a:t>
            </a:r>
            <a:r>
              <a:rPr kumimoji="1" lang="ja-JP" altLang="en-US" sz="3600" dirty="0">
                <a:solidFill>
                  <a:srgbClr val="0070C0"/>
                </a:solidFill>
                <a:latin typeface="+mj-ea"/>
                <a:ea typeface="+mj-ea"/>
              </a:rPr>
              <a:t>％ではないため、引き続き</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a:t>
            </a:r>
            <a:r>
              <a:rPr kumimoji="1" lang="ja-JP" altLang="en-US" sz="3600" dirty="0">
                <a:solidFill>
                  <a:srgbClr val="FF0000"/>
                </a:solidFill>
                <a:latin typeface="+mj-ea"/>
                <a:ea typeface="+mj-ea"/>
              </a:rPr>
              <a:t>感染予防対策を継続</a:t>
            </a:r>
            <a:r>
              <a:rPr kumimoji="1" lang="ja-JP" altLang="en-US" sz="3600" dirty="0">
                <a:solidFill>
                  <a:srgbClr val="0070C0"/>
                </a:solidFill>
                <a:latin typeface="+mj-ea"/>
                <a:ea typeface="+mj-ea"/>
              </a:rPr>
              <a:t>してください。</a:t>
            </a:r>
            <a:endParaRPr kumimoji="1" lang="en-US" altLang="ja-JP" sz="3600" dirty="0">
              <a:solidFill>
                <a:srgbClr val="0070C0"/>
              </a:solidFill>
              <a:latin typeface="+mj-ea"/>
              <a:ea typeface="+mj-ea"/>
            </a:endParaRPr>
          </a:p>
        </p:txBody>
      </p:sp>
      <p:pic>
        <p:nvPicPr>
          <p:cNvPr id="3" name="図 2">
            <a:extLst>
              <a:ext uri="{FF2B5EF4-FFF2-40B4-BE49-F238E27FC236}">
                <a16:creationId xmlns:a16="http://schemas.microsoft.com/office/drawing/2014/main" id="{50340D87-6D96-4B5C-98AA-982F80EB4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217" y="3742006"/>
            <a:ext cx="9653565" cy="2715065"/>
          </a:xfrm>
          <a:prstGeom prst="rect">
            <a:avLst/>
          </a:prstGeom>
          <a:ln>
            <a:solidFill>
              <a:srgbClr val="00B0F0"/>
            </a:solidFill>
          </a:ln>
        </p:spPr>
      </p:pic>
      <p:sp>
        <p:nvSpPr>
          <p:cNvPr id="2" name="スライド番号プレースホルダー 1">
            <a:extLst>
              <a:ext uri="{FF2B5EF4-FFF2-40B4-BE49-F238E27FC236}">
                <a16:creationId xmlns:a16="http://schemas.microsoft.com/office/drawing/2014/main" id="{B2305722-84A9-4D7E-9252-5391F237E98A}"/>
              </a:ext>
            </a:extLst>
          </p:cNvPr>
          <p:cNvSpPr>
            <a:spLocks noGrp="1"/>
          </p:cNvSpPr>
          <p:nvPr>
            <p:ph type="sldNum" sz="quarter" idx="12"/>
          </p:nvPr>
        </p:nvSpPr>
        <p:spPr/>
        <p:txBody>
          <a:bodyPr/>
          <a:lstStyle/>
          <a:p>
            <a:fld id="{57114E26-2483-49A6-BD16-549090905E5E}" type="slidenum">
              <a:rPr kumimoji="1" lang="ja-JP" altLang="en-US" smtClean="0"/>
              <a:t>26</a:t>
            </a:fld>
            <a:endParaRPr kumimoji="1" lang="ja-JP" altLang="en-US"/>
          </a:p>
        </p:txBody>
      </p:sp>
    </p:spTree>
    <p:extLst>
      <p:ext uri="{BB962C8B-B14F-4D97-AF65-F5344CB8AC3E}">
        <p14:creationId xmlns:p14="http://schemas.microsoft.com/office/powerpoint/2010/main" val="840328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2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新型コロナウイルス感染症に関連する人権への配慮について - 新潟県ホームページ">
            <a:extLst>
              <a:ext uri="{FF2B5EF4-FFF2-40B4-BE49-F238E27FC236}">
                <a16:creationId xmlns:a16="http://schemas.microsoft.com/office/drawing/2014/main" id="{AB8928FF-EE8C-4AAD-B0FD-4DCBA7DF3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5931" y="3118877"/>
            <a:ext cx="3356069" cy="3113417"/>
          </a:xfrm>
          <a:prstGeom prst="rect">
            <a:avLst/>
          </a:prstGeom>
          <a:noFill/>
          <a:ln>
            <a:noFill/>
          </a:ln>
        </p:spPr>
      </p:pic>
      <p:sp>
        <p:nvSpPr>
          <p:cNvPr id="5" name="正方形/長方形 4">
            <a:extLst>
              <a:ext uri="{FF2B5EF4-FFF2-40B4-BE49-F238E27FC236}">
                <a16:creationId xmlns:a16="http://schemas.microsoft.com/office/drawing/2014/main" id="{06D6710B-B0AD-443C-89EC-258D961252F6}"/>
              </a:ext>
            </a:extLst>
          </p:cNvPr>
          <p:cNvSpPr/>
          <p:nvPr/>
        </p:nvSpPr>
        <p:spPr>
          <a:xfrm>
            <a:off x="616226" y="787178"/>
            <a:ext cx="10959547" cy="1938992"/>
          </a:xfrm>
          <a:prstGeom prst="rect">
            <a:avLst/>
          </a:prstGeom>
          <a:noFill/>
        </p:spPr>
        <p:txBody>
          <a:bodyPr wrap="square" lIns="91440" tIns="45720" rIns="91440" bIns="45720">
            <a:spAutoFit/>
          </a:bodyPr>
          <a:lstStyle/>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コロナ差別をしないことは</a:t>
            </a:r>
            <a:endParaRPr lang="en-US" altLang="ja-JP"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コロナ対策のひとつです。</a:t>
            </a:r>
            <a:endParaRPr lang="en-US" altLang="ja-JP"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6830E966-0306-447F-8CC8-EEBB73610055}"/>
              </a:ext>
            </a:extLst>
          </p:cNvPr>
          <p:cNvSpPr txBox="1"/>
          <p:nvPr/>
        </p:nvSpPr>
        <p:spPr>
          <a:xfrm>
            <a:off x="4992703" y="2949749"/>
            <a:ext cx="6447185" cy="3056606"/>
          </a:xfrm>
          <a:prstGeom prst="rect">
            <a:avLst/>
          </a:prstGeom>
          <a:noFill/>
        </p:spPr>
        <p:txBody>
          <a:bodyPr wrap="square" rtlCol="0">
            <a:spAutoFit/>
          </a:bodyPr>
          <a:lstStyle/>
          <a:p>
            <a:pPr>
              <a:lnSpc>
                <a:spcPts val="4500"/>
              </a:lnSpc>
            </a:pPr>
            <a:r>
              <a:rPr kumimoji="1" lang="ja-JP" altLang="en-US" sz="3200" b="1" dirty="0">
                <a:latin typeface="HG丸ｺﾞｼｯｸM-PRO" panose="020F0600000000000000" pitchFamily="50" charset="-128"/>
                <a:ea typeface="HG丸ｺﾞｼｯｸM-PRO" panose="020F0600000000000000" pitchFamily="50" charset="-128"/>
              </a:rPr>
              <a:t>ワクチン接種は、本人が望まない場合は接種しないことを選択することができます。</a:t>
            </a:r>
            <a:endParaRPr kumimoji="1" lang="en-US" altLang="ja-JP" sz="3200" b="1" dirty="0">
              <a:latin typeface="HG丸ｺﾞｼｯｸM-PRO" panose="020F0600000000000000" pitchFamily="50" charset="-128"/>
              <a:ea typeface="HG丸ｺﾞｼｯｸM-PRO" panose="020F0600000000000000" pitchFamily="50" charset="-128"/>
            </a:endParaRPr>
          </a:p>
          <a:p>
            <a:pPr>
              <a:lnSpc>
                <a:spcPts val="4500"/>
              </a:lnSpc>
              <a:spcBef>
                <a:spcPts val="1200"/>
              </a:spcBef>
            </a:pPr>
            <a:r>
              <a:rPr kumimoji="1" lang="ja-JP" altLang="en-US" sz="3200" b="1" dirty="0">
                <a:latin typeface="HG丸ｺﾞｼｯｸM-PRO" panose="020F0600000000000000" pitchFamily="50" charset="-128"/>
                <a:ea typeface="HG丸ｺﾞｼｯｸM-PRO" panose="020F0600000000000000" pitchFamily="50" charset="-128"/>
              </a:rPr>
              <a:t>ワクチン接種をしていない人への差別的な扱いは許されません。</a:t>
            </a:r>
          </a:p>
        </p:txBody>
      </p:sp>
      <p:sp>
        <p:nvSpPr>
          <p:cNvPr id="2" name="スライド番号プレースホルダー 1">
            <a:extLst>
              <a:ext uri="{FF2B5EF4-FFF2-40B4-BE49-F238E27FC236}">
                <a16:creationId xmlns:a16="http://schemas.microsoft.com/office/drawing/2014/main" id="{FA59DD60-20B9-4935-8CE9-521EC9C366B7}"/>
              </a:ext>
            </a:extLst>
          </p:cNvPr>
          <p:cNvSpPr>
            <a:spLocks noGrp="1"/>
          </p:cNvSpPr>
          <p:nvPr>
            <p:ph type="sldNum" sz="quarter" idx="12"/>
          </p:nvPr>
        </p:nvSpPr>
        <p:spPr/>
        <p:txBody>
          <a:bodyPr/>
          <a:lstStyle/>
          <a:p>
            <a:fld id="{57114E26-2483-49A6-BD16-549090905E5E}" type="slidenum">
              <a:rPr kumimoji="1" lang="ja-JP" altLang="en-US" smtClean="0"/>
              <a:t>27</a:t>
            </a:fld>
            <a:endParaRPr kumimoji="1" lang="ja-JP" altLang="en-US"/>
          </a:p>
        </p:txBody>
      </p:sp>
    </p:spTree>
    <p:extLst>
      <p:ext uri="{BB962C8B-B14F-4D97-AF65-F5344CB8AC3E}">
        <p14:creationId xmlns:p14="http://schemas.microsoft.com/office/powerpoint/2010/main" val="286703293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1EDF2D9-116F-4137-982A-B3DDBE2D5DF8}"/>
              </a:ext>
            </a:extLst>
          </p:cNvPr>
          <p:cNvPicPr>
            <a:picLocks noChangeAspect="1"/>
          </p:cNvPicPr>
          <p:nvPr/>
        </p:nvPicPr>
        <p:blipFill rotWithShape="1">
          <a:blip r:embed="rId3">
            <a:extLst>
              <a:ext uri="{28A0092B-C50C-407E-A947-70E740481C1C}">
                <a14:useLocalDpi xmlns:a14="http://schemas.microsoft.com/office/drawing/2010/main" val="0"/>
              </a:ext>
            </a:extLst>
          </a:blip>
          <a:srcRect l="675"/>
          <a:stretch/>
        </p:blipFill>
        <p:spPr>
          <a:xfrm>
            <a:off x="958645" y="58994"/>
            <a:ext cx="9952700" cy="3370007"/>
          </a:xfrm>
          <a:prstGeom prst="rect">
            <a:avLst/>
          </a:prstGeom>
        </p:spPr>
      </p:pic>
      <p:pic>
        <p:nvPicPr>
          <p:cNvPr id="12" name="図 11">
            <a:extLst>
              <a:ext uri="{FF2B5EF4-FFF2-40B4-BE49-F238E27FC236}">
                <a16:creationId xmlns:a16="http://schemas.microsoft.com/office/drawing/2014/main" id="{7504D9C1-413F-4C51-813C-F27429663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653" y="3429000"/>
            <a:ext cx="9958694" cy="3429000"/>
          </a:xfrm>
          <a:prstGeom prst="rect">
            <a:avLst/>
          </a:prstGeom>
        </p:spPr>
      </p:pic>
      <p:sp>
        <p:nvSpPr>
          <p:cNvPr id="2" name="スライド番号プレースホルダー 1">
            <a:extLst>
              <a:ext uri="{FF2B5EF4-FFF2-40B4-BE49-F238E27FC236}">
                <a16:creationId xmlns:a16="http://schemas.microsoft.com/office/drawing/2014/main" id="{DC8BA508-B2CA-4E37-865A-55C0F511E17D}"/>
              </a:ext>
            </a:extLst>
          </p:cNvPr>
          <p:cNvSpPr>
            <a:spLocks noGrp="1"/>
          </p:cNvSpPr>
          <p:nvPr>
            <p:ph type="sldNum" sz="quarter" idx="12"/>
          </p:nvPr>
        </p:nvSpPr>
        <p:spPr/>
        <p:txBody>
          <a:bodyPr/>
          <a:lstStyle/>
          <a:p>
            <a:fld id="{57114E26-2483-49A6-BD16-549090905E5E}" type="slidenum">
              <a:rPr kumimoji="1" lang="ja-JP" altLang="en-US" smtClean="0"/>
              <a:t>28</a:t>
            </a:fld>
            <a:endParaRPr kumimoji="1" lang="ja-JP" altLang="en-US"/>
          </a:p>
        </p:txBody>
      </p:sp>
    </p:spTree>
    <p:extLst>
      <p:ext uri="{BB962C8B-B14F-4D97-AF65-F5344CB8AC3E}">
        <p14:creationId xmlns:p14="http://schemas.microsoft.com/office/powerpoint/2010/main" val="786680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Q&amp;amp;A、自治体・医療機関・福祉施設向け情報｜厚生労働省">
            <a:extLst>
              <a:ext uri="{FF2B5EF4-FFF2-40B4-BE49-F238E27FC236}">
                <a16:creationId xmlns:a16="http://schemas.microsoft.com/office/drawing/2014/main" id="{2EBE0161-D42C-46E9-8433-3B42DE72E0F0}"/>
              </a:ext>
            </a:extLst>
          </p:cNvPr>
          <p:cNvPicPr>
            <a:picLocks noChangeAspect="1"/>
          </p:cNvPicPr>
          <p:nvPr/>
        </p:nvPicPr>
        <p:blipFill rotWithShape="1">
          <a:blip r:embed="rId3">
            <a:extLst>
              <a:ext uri="{28A0092B-C50C-407E-A947-70E740481C1C}">
                <a14:useLocalDpi xmlns:a14="http://schemas.microsoft.com/office/drawing/2010/main" val="0"/>
              </a:ext>
            </a:extLst>
          </a:blip>
          <a:srcRect t="6235"/>
          <a:stretch/>
        </p:blipFill>
        <p:spPr bwMode="auto">
          <a:xfrm>
            <a:off x="982394" y="0"/>
            <a:ext cx="10227212" cy="6843659"/>
          </a:xfrm>
          <a:prstGeom prst="rect">
            <a:avLst/>
          </a:prstGeom>
          <a:noFill/>
          <a:ln>
            <a:noFill/>
          </a:ln>
        </p:spPr>
      </p:pic>
      <p:sp>
        <p:nvSpPr>
          <p:cNvPr id="3" name="スライド番号プレースホルダー 2">
            <a:extLst>
              <a:ext uri="{FF2B5EF4-FFF2-40B4-BE49-F238E27FC236}">
                <a16:creationId xmlns:a16="http://schemas.microsoft.com/office/drawing/2014/main" id="{4F3932D6-2E46-4CD3-9EC7-B38C5F645F5D}"/>
              </a:ext>
            </a:extLst>
          </p:cNvPr>
          <p:cNvSpPr>
            <a:spLocks noGrp="1"/>
          </p:cNvSpPr>
          <p:nvPr>
            <p:ph type="sldNum" sz="quarter" idx="12"/>
          </p:nvPr>
        </p:nvSpPr>
        <p:spPr/>
        <p:txBody>
          <a:bodyPr/>
          <a:lstStyle/>
          <a:p>
            <a:fld id="{57114E26-2483-49A6-BD16-549090905E5E}" type="slidenum">
              <a:rPr kumimoji="1" lang="ja-JP" altLang="en-US" smtClean="0"/>
              <a:t>29</a:t>
            </a:fld>
            <a:endParaRPr kumimoji="1" lang="ja-JP" altLang="en-US"/>
          </a:p>
        </p:txBody>
      </p:sp>
    </p:spTree>
    <p:extLst>
      <p:ext uri="{BB962C8B-B14F-4D97-AF65-F5344CB8AC3E}">
        <p14:creationId xmlns:p14="http://schemas.microsoft.com/office/powerpoint/2010/main" val="3023622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D61A59EF-8E43-4A9B-B7A9-ACB99F8C6AA0}"/>
              </a:ext>
            </a:extLst>
          </p:cNvPr>
          <p:cNvGraphicFramePr>
            <a:graphicFrameLocks noGrp="1"/>
          </p:cNvGraphicFramePr>
          <p:nvPr>
            <p:extLst>
              <p:ext uri="{D42A27DB-BD31-4B8C-83A1-F6EECF244321}">
                <p14:modId xmlns:p14="http://schemas.microsoft.com/office/powerpoint/2010/main" val="3615490981"/>
              </p:ext>
            </p:extLst>
          </p:nvPr>
        </p:nvGraphicFramePr>
        <p:xfrm>
          <a:off x="271010" y="1120092"/>
          <a:ext cx="11649980" cy="5475103"/>
        </p:xfrm>
        <a:graphic>
          <a:graphicData uri="http://schemas.openxmlformats.org/drawingml/2006/table">
            <a:tbl>
              <a:tblPr firstRow="1" bandRow="1">
                <a:tableStyleId>{5940675A-B579-460E-94D1-54222C63F5DA}</a:tableStyleId>
              </a:tblPr>
              <a:tblGrid>
                <a:gridCol w="3880076">
                  <a:extLst>
                    <a:ext uri="{9D8B030D-6E8A-4147-A177-3AD203B41FA5}">
                      <a16:colId xmlns:a16="http://schemas.microsoft.com/office/drawing/2014/main" val="3765307656"/>
                    </a:ext>
                  </a:extLst>
                </a:gridCol>
                <a:gridCol w="3988556">
                  <a:extLst>
                    <a:ext uri="{9D8B030D-6E8A-4147-A177-3AD203B41FA5}">
                      <a16:colId xmlns:a16="http://schemas.microsoft.com/office/drawing/2014/main" val="1068590555"/>
                    </a:ext>
                  </a:extLst>
                </a:gridCol>
                <a:gridCol w="3781348">
                  <a:extLst>
                    <a:ext uri="{9D8B030D-6E8A-4147-A177-3AD203B41FA5}">
                      <a16:colId xmlns:a16="http://schemas.microsoft.com/office/drawing/2014/main" val="4035096832"/>
                    </a:ext>
                  </a:extLst>
                </a:gridCol>
              </a:tblGrid>
              <a:tr h="854446">
                <a:tc>
                  <a:txBody>
                    <a:bodyPr/>
                    <a:lstStyle/>
                    <a:p>
                      <a:pPr algn="ctr"/>
                      <a:r>
                        <a:rPr kumimoji="1" lang="ja-JP" altLang="en-US" sz="2800" b="1" dirty="0">
                          <a:latin typeface="ＭＳ ゴシック" panose="020B0609070205080204" pitchFamily="49" charset="-128"/>
                          <a:ea typeface="ＭＳ ゴシック" panose="020B0609070205080204" pitchFamily="49" charset="-128"/>
                        </a:rPr>
                        <a:t>ウイルスを</a:t>
                      </a:r>
                      <a:endParaRPr kumimoji="1" lang="en-US" altLang="ja-JP" sz="2800" b="1" dirty="0">
                        <a:latin typeface="ＭＳ ゴシック" panose="020B0609070205080204" pitchFamily="49" charset="-128"/>
                        <a:ea typeface="ＭＳ ゴシック" panose="020B0609070205080204" pitchFamily="49" charset="-128"/>
                      </a:endParaRPr>
                    </a:p>
                    <a:p>
                      <a:pPr algn="ctr"/>
                      <a:r>
                        <a:rPr kumimoji="1" lang="ja-JP" altLang="en-US" sz="2800" b="1" dirty="0">
                          <a:latin typeface="ＭＳ ゴシック" panose="020B0609070205080204" pitchFamily="49" charset="-128"/>
                          <a:ea typeface="ＭＳ ゴシック" panose="020B0609070205080204" pitchFamily="49" charset="-128"/>
                        </a:rPr>
                        <a:t>体内に入れない</a:t>
                      </a:r>
                      <a:endParaRPr kumimoji="1" lang="ja-JP" altLang="en-US" sz="2400" b="1" dirty="0">
                        <a:latin typeface="ＭＳ ゴシック" panose="020B0609070205080204" pitchFamily="49" charset="-128"/>
                        <a:ea typeface="ＭＳ ゴシック" panose="020B0609070205080204" pitchFamily="49" charset="-128"/>
                      </a:endParaRPr>
                    </a:p>
                  </a:txBody>
                  <a:tcPr anchor="ctr">
                    <a:solidFill>
                      <a:schemeClr val="accent4">
                        <a:lumMod val="20000"/>
                        <a:lumOff val="80000"/>
                      </a:schemeClr>
                    </a:solidFill>
                  </a:tcPr>
                </a:tc>
                <a:tc>
                  <a:txBody>
                    <a:bodyPr/>
                    <a:lstStyle/>
                    <a:p>
                      <a:pPr algn="ctr"/>
                      <a:r>
                        <a:rPr kumimoji="1" lang="ja-JP" altLang="en-US" sz="2800" b="1" dirty="0">
                          <a:latin typeface="ＭＳ ゴシック" panose="020B0609070205080204" pitchFamily="49" charset="-128"/>
                          <a:ea typeface="ＭＳ ゴシック" panose="020B0609070205080204" pitchFamily="49" charset="-128"/>
                        </a:rPr>
                        <a:t>体内でウイルスを</a:t>
                      </a:r>
                      <a:endParaRPr kumimoji="1" lang="en-US" altLang="ja-JP" sz="2800" b="1" dirty="0">
                        <a:latin typeface="ＭＳ ゴシック" panose="020B0609070205080204" pitchFamily="49" charset="-128"/>
                        <a:ea typeface="ＭＳ ゴシック" panose="020B0609070205080204" pitchFamily="49" charset="-128"/>
                      </a:endParaRPr>
                    </a:p>
                    <a:p>
                      <a:pPr algn="ctr"/>
                      <a:r>
                        <a:rPr kumimoji="1" lang="ja-JP" altLang="en-US" sz="2800" b="1" dirty="0">
                          <a:latin typeface="ＭＳ ゴシック" panose="020B0609070205080204" pitchFamily="49" charset="-128"/>
                          <a:ea typeface="ＭＳ ゴシック" panose="020B0609070205080204" pitchFamily="49" charset="-128"/>
                        </a:rPr>
                        <a:t>活動させない</a:t>
                      </a:r>
                    </a:p>
                  </a:txBody>
                  <a:tcPr anchor="ctr">
                    <a:solidFill>
                      <a:schemeClr val="accent4">
                        <a:lumMod val="20000"/>
                        <a:lumOff val="80000"/>
                      </a:schemeClr>
                    </a:solidFill>
                  </a:tcPr>
                </a:tc>
                <a:tc>
                  <a:txBody>
                    <a:bodyPr/>
                    <a:lstStyle/>
                    <a:p>
                      <a:pPr algn="ctr"/>
                      <a:r>
                        <a:rPr kumimoji="1" lang="ja-JP" altLang="en-US" sz="2800" b="1" dirty="0">
                          <a:latin typeface="ＭＳ ゴシック" panose="020B0609070205080204" pitchFamily="49" charset="-128"/>
                          <a:ea typeface="ＭＳ ゴシック" panose="020B0609070205080204" pitchFamily="49" charset="-128"/>
                        </a:rPr>
                        <a:t>症状を抑える</a:t>
                      </a:r>
                    </a:p>
                  </a:txBody>
                  <a:tcPr anchor="ctr">
                    <a:solidFill>
                      <a:schemeClr val="accent4">
                        <a:lumMod val="20000"/>
                        <a:lumOff val="80000"/>
                      </a:schemeClr>
                    </a:solidFill>
                  </a:tcPr>
                </a:tc>
                <a:extLst>
                  <a:ext uri="{0D108BD9-81ED-4DB2-BD59-A6C34878D82A}">
                    <a16:rowId xmlns:a16="http://schemas.microsoft.com/office/drawing/2014/main" val="1914374841"/>
                  </a:ext>
                </a:extLst>
              </a:tr>
              <a:tr h="2507028">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777901560"/>
                  </a:ext>
                </a:extLst>
              </a:tr>
              <a:tr h="2023195">
                <a:tc>
                  <a:txBody>
                    <a:bodyPr/>
                    <a:lstStyle/>
                    <a:p>
                      <a:r>
                        <a:rPr kumimoji="1" lang="en-US" altLang="ja-JP" sz="2400" b="0" dirty="0">
                          <a:latin typeface="HG丸ｺﾞｼｯｸM-PRO" panose="020F0600000000000000" pitchFamily="50" charset="-128"/>
                          <a:ea typeface="HG丸ｺﾞｼｯｸM-PRO" panose="020F0600000000000000" pitchFamily="50" charset="-128"/>
                        </a:rPr>
                        <a:t>【</a:t>
                      </a:r>
                      <a:r>
                        <a:rPr kumimoji="1" lang="ja-JP" altLang="en-US" sz="2400" b="0" dirty="0">
                          <a:latin typeface="HG丸ｺﾞｼｯｸM-PRO" panose="020F0600000000000000" pitchFamily="50" charset="-128"/>
                          <a:ea typeface="HG丸ｺﾞｼｯｸM-PRO" panose="020F0600000000000000" pitchFamily="50" charset="-128"/>
                        </a:rPr>
                        <a:t>感染経路を絶つ</a:t>
                      </a:r>
                      <a:r>
                        <a:rPr kumimoji="1" lang="en-US" altLang="ja-JP" sz="2400" b="0" dirty="0">
                          <a:latin typeface="HG丸ｺﾞｼｯｸM-PRO" panose="020F0600000000000000" pitchFamily="50" charset="-128"/>
                          <a:ea typeface="HG丸ｺﾞｼｯｸM-PRO" panose="020F0600000000000000" pitchFamily="50" charset="-128"/>
                        </a:rPr>
                        <a:t>】</a:t>
                      </a:r>
                    </a:p>
                    <a:p>
                      <a:r>
                        <a:rPr kumimoji="1" lang="ja-JP" altLang="en-US" sz="2400" b="0" dirty="0">
                          <a:latin typeface="HG丸ｺﾞｼｯｸM-PRO" panose="020F0600000000000000" pitchFamily="50" charset="-128"/>
                          <a:ea typeface="HG丸ｺﾞｼｯｸM-PRO" panose="020F0600000000000000" pitchFamily="50" charset="-128"/>
                        </a:rPr>
                        <a:t>　・３密の回避</a:t>
                      </a:r>
                      <a:endParaRPr kumimoji="1" lang="en-US" altLang="ja-JP" sz="2400" b="0" dirty="0">
                        <a:latin typeface="HG丸ｺﾞｼｯｸM-PRO" panose="020F0600000000000000" pitchFamily="50" charset="-128"/>
                        <a:ea typeface="HG丸ｺﾞｼｯｸM-PRO" panose="020F0600000000000000" pitchFamily="50" charset="-128"/>
                      </a:endParaRPr>
                    </a:p>
                    <a:p>
                      <a:r>
                        <a:rPr kumimoji="1" lang="ja-JP" altLang="en-US" sz="2400" b="0" dirty="0">
                          <a:latin typeface="HG丸ｺﾞｼｯｸM-PRO" panose="020F0600000000000000" pitchFamily="50" charset="-128"/>
                          <a:ea typeface="HG丸ｺﾞｼｯｸM-PRO" panose="020F0600000000000000" pitchFamily="50" charset="-128"/>
                        </a:rPr>
                        <a:t>　・マスクの着用</a:t>
                      </a:r>
                      <a:endParaRPr kumimoji="1" lang="en-US" altLang="ja-JP" sz="2400" b="0" dirty="0">
                        <a:latin typeface="HG丸ｺﾞｼｯｸM-PRO" panose="020F0600000000000000" pitchFamily="50" charset="-128"/>
                        <a:ea typeface="HG丸ｺﾞｼｯｸM-PRO" panose="020F0600000000000000" pitchFamily="50" charset="-128"/>
                      </a:endParaRPr>
                    </a:p>
                    <a:p>
                      <a:r>
                        <a:rPr kumimoji="1" lang="ja-JP" altLang="en-US" sz="2400" b="0" dirty="0">
                          <a:latin typeface="HG丸ｺﾞｼｯｸM-PRO" panose="020F0600000000000000" pitchFamily="50" charset="-128"/>
                          <a:ea typeface="HG丸ｺﾞｼｯｸM-PRO" panose="020F0600000000000000" pitchFamily="50" charset="-128"/>
                        </a:rPr>
                        <a:t>　・手洗い</a:t>
                      </a:r>
                      <a:endParaRPr kumimoji="1" lang="en-US" altLang="ja-JP" sz="2400" b="0" dirty="0">
                        <a:latin typeface="HG丸ｺﾞｼｯｸM-PRO" panose="020F0600000000000000" pitchFamily="50" charset="-128"/>
                        <a:ea typeface="HG丸ｺﾞｼｯｸM-PRO" panose="020F0600000000000000" pitchFamily="50" charset="-128"/>
                      </a:endParaRPr>
                    </a:p>
                    <a:p>
                      <a:r>
                        <a:rPr kumimoji="1" lang="ja-JP" altLang="en-US" sz="2400" b="0" dirty="0">
                          <a:latin typeface="HG丸ｺﾞｼｯｸM-PRO" panose="020F0600000000000000" pitchFamily="50" charset="-128"/>
                          <a:ea typeface="HG丸ｺﾞｼｯｸM-PRO" panose="020F0600000000000000" pitchFamily="50" charset="-128"/>
                        </a:rPr>
                        <a:t>　・手指消毒</a:t>
                      </a:r>
                    </a:p>
                  </a:txBody>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免疫力の向上</a:t>
                      </a:r>
                      <a:r>
                        <a:rPr kumimoji="1" lang="en-US" altLang="ja-JP" sz="2400" dirty="0">
                          <a:latin typeface="HG丸ｺﾞｼｯｸM-PRO" panose="020F0600000000000000" pitchFamily="50" charset="-128"/>
                          <a:ea typeface="HG丸ｺﾞｼｯｸM-PRO" panose="020F0600000000000000" pitchFamily="50" charset="-128"/>
                        </a:rPr>
                        <a:t>】</a:t>
                      </a:r>
                    </a:p>
                    <a:p>
                      <a:r>
                        <a:rPr kumimoji="1" lang="ja-JP" altLang="en-US" sz="2400" dirty="0">
                          <a:latin typeface="HG丸ｺﾞｼｯｸM-PRO" panose="020F0600000000000000" pitchFamily="50" charset="-128"/>
                          <a:ea typeface="HG丸ｺﾞｼｯｸM-PRO" panose="020F0600000000000000" pitchFamily="50" charset="-128"/>
                        </a:rPr>
                        <a:t>　・体力の向上</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b="1" u="sng" dirty="0">
                          <a:solidFill>
                            <a:srgbClr val="FF0000"/>
                          </a:solidFill>
                          <a:latin typeface="HG丸ｺﾞｼｯｸM-PRO" panose="020F0600000000000000" pitchFamily="50" charset="-128"/>
                          <a:ea typeface="HG丸ｺﾞｼｯｸM-PRO" panose="020F0600000000000000" pitchFamily="50" charset="-128"/>
                        </a:rPr>
                        <a:t>ワクチン接種</a:t>
                      </a:r>
                      <a:endParaRPr kumimoji="1" lang="en-US" altLang="ja-JP" sz="2400" b="1" u="sng" dirty="0">
                        <a:solidFill>
                          <a:srgbClr val="FF0000"/>
                        </a:solidFill>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治療</a:t>
                      </a:r>
                      <a:r>
                        <a:rPr kumimoji="1" lang="en-US" altLang="ja-JP" sz="2400" dirty="0">
                          <a:latin typeface="HG丸ｺﾞｼｯｸM-PRO" panose="020F0600000000000000" pitchFamily="50" charset="-128"/>
                          <a:ea typeface="HG丸ｺﾞｼｯｸM-PRO" panose="020F0600000000000000" pitchFamily="50" charset="-128"/>
                        </a:rPr>
                        <a:t>】</a:t>
                      </a:r>
                    </a:p>
                    <a:p>
                      <a:r>
                        <a:rPr kumimoji="1" lang="ja-JP" altLang="en-US" sz="2400" dirty="0">
                          <a:latin typeface="HG丸ｺﾞｼｯｸM-PRO" panose="020F0600000000000000" pitchFamily="50" charset="-128"/>
                          <a:ea typeface="HG丸ｺﾞｼｯｸM-PRO" panose="020F0600000000000000" pitchFamily="50" charset="-128"/>
                        </a:rPr>
                        <a:t>　・抗体カクテル療法</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・体外式膜型人工肺</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400" dirty="0">
                          <a:latin typeface="HG丸ｺﾞｼｯｸM-PRO" panose="020F0600000000000000" pitchFamily="50" charset="-128"/>
                          <a:ea typeface="HG丸ｺﾞｼｯｸM-PRO" panose="020F0600000000000000" pitchFamily="50" charset="-128"/>
                        </a:rPr>
                        <a:t>ECMO</a:t>
                      </a:r>
                      <a:r>
                        <a:rPr kumimoji="1" lang="ja-JP" altLang="en-US" sz="2400" dirty="0">
                          <a:latin typeface="HG丸ｺﾞｼｯｸM-PRO" panose="020F0600000000000000" pitchFamily="50" charset="-128"/>
                          <a:ea typeface="HG丸ｺﾞｼｯｸM-PRO" panose="020F0600000000000000" pitchFamily="50" charset="-128"/>
                        </a:rPr>
                        <a:t>）</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・抗ウイルス薬</a:t>
                      </a:r>
                      <a:endParaRPr kumimoji="1" lang="en-US" altLang="ja-JP" sz="2400"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999888053"/>
                  </a:ext>
                </a:extLst>
              </a:tr>
            </a:tbl>
          </a:graphicData>
        </a:graphic>
      </p:graphicFrame>
      <p:grpSp>
        <p:nvGrpSpPr>
          <p:cNvPr id="23" name="グループ化 22">
            <a:extLst>
              <a:ext uri="{FF2B5EF4-FFF2-40B4-BE49-F238E27FC236}">
                <a16:creationId xmlns:a16="http://schemas.microsoft.com/office/drawing/2014/main" id="{7F6345B8-7728-4F1A-A5C1-82AF717FBD7C}"/>
              </a:ext>
            </a:extLst>
          </p:cNvPr>
          <p:cNvGrpSpPr/>
          <p:nvPr/>
        </p:nvGrpSpPr>
        <p:grpSpPr>
          <a:xfrm>
            <a:off x="908599" y="2099274"/>
            <a:ext cx="2443499" cy="2447886"/>
            <a:chOff x="3219918" y="1783399"/>
            <a:chExt cx="2222938" cy="2241467"/>
          </a:xfrm>
        </p:grpSpPr>
        <p:pic>
          <p:nvPicPr>
            <p:cNvPr id="12" name="図 11">
              <a:extLst>
                <a:ext uri="{FF2B5EF4-FFF2-40B4-BE49-F238E27FC236}">
                  <a16:creationId xmlns:a16="http://schemas.microsoft.com/office/drawing/2014/main" id="{B3C84860-95BE-4B56-B437-2F73BF47B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0049" y="1783399"/>
              <a:ext cx="1232807" cy="2241467"/>
            </a:xfrm>
            <a:prstGeom prst="rect">
              <a:avLst/>
            </a:prstGeom>
          </p:spPr>
        </p:pic>
        <p:sp>
          <p:nvSpPr>
            <p:cNvPr id="13" name="矢印: 左カーブ 12">
              <a:extLst>
                <a:ext uri="{FF2B5EF4-FFF2-40B4-BE49-F238E27FC236}">
                  <a16:creationId xmlns:a16="http://schemas.microsoft.com/office/drawing/2014/main" id="{33B756CC-A127-4043-BD84-C157897A5B08}"/>
                </a:ext>
              </a:extLst>
            </p:cNvPr>
            <p:cNvSpPr/>
            <p:nvPr/>
          </p:nvSpPr>
          <p:spPr>
            <a:xfrm rot="16200000">
              <a:off x="3981604" y="1748237"/>
              <a:ext cx="805543" cy="128451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5" name="図 14">
              <a:extLst>
                <a:ext uri="{FF2B5EF4-FFF2-40B4-BE49-F238E27FC236}">
                  <a16:creationId xmlns:a16="http://schemas.microsoft.com/office/drawing/2014/main" id="{73CCEAFF-041B-449D-B6C1-6204AA8FA85D}"/>
                </a:ext>
              </a:extLst>
            </p:cNvPr>
            <p:cNvPicPr>
              <a:picLocks noChangeAspect="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219918" y="2604736"/>
              <a:ext cx="854529" cy="854529"/>
            </a:xfrm>
            <a:prstGeom prst="rect">
              <a:avLst/>
            </a:prstGeom>
          </p:spPr>
        </p:pic>
      </p:grpSp>
      <p:grpSp>
        <p:nvGrpSpPr>
          <p:cNvPr id="24" name="グループ化 23">
            <a:extLst>
              <a:ext uri="{FF2B5EF4-FFF2-40B4-BE49-F238E27FC236}">
                <a16:creationId xmlns:a16="http://schemas.microsoft.com/office/drawing/2014/main" id="{613F31D9-1156-4F5F-9628-C4EF29E57B5C}"/>
              </a:ext>
            </a:extLst>
          </p:cNvPr>
          <p:cNvGrpSpPr/>
          <p:nvPr/>
        </p:nvGrpSpPr>
        <p:grpSpPr>
          <a:xfrm>
            <a:off x="4544743" y="2099274"/>
            <a:ext cx="3106854" cy="2447886"/>
            <a:chOff x="6135695" y="1482936"/>
            <a:chExt cx="2579914" cy="2420007"/>
          </a:xfrm>
        </p:grpSpPr>
        <p:pic>
          <p:nvPicPr>
            <p:cNvPr id="17" name="図 16">
              <a:extLst>
                <a:ext uri="{FF2B5EF4-FFF2-40B4-BE49-F238E27FC236}">
                  <a16:creationId xmlns:a16="http://schemas.microsoft.com/office/drawing/2014/main" id="{5EC89DED-B625-408E-ACEF-A8797AC4F0D2}"/>
                </a:ext>
              </a:extLst>
            </p:cNvPr>
            <p:cNvPicPr>
              <a:picLocks noChangeAspect="1"/>
            </p:cNvPicPr>
            <p:nvPr/>
          </p:nvPicPr>
          <p:blipFill rotWithShape="1">
            <a:blip r:embed="rId5">
              <a:extLst>
                <a:ext uri="{28A0092B-C50C-407E-A947-70E740481C1C}">
                  <a14:useLocalDpi xmlns:a14="http://schemas.microsoft.com/office/drawing/2010/main" val="0"/>
                </a:ext>
              </a:extLst>
            </a:blip>
            <a:srcRect l="21637" t="21925" r="23091" b="49559"/>
            <a:stretch/>
          </p:blipFill>
          <p:spPr>
            <a:xfrm>
              <a:off x="6135695" y="1482936"/>
              <a:ext cx="2579914" cy="2420007"/>
            </a:xfrm>
            <a:prstGeom prst="rect">
              <a:avLst/>
            </a:prstGeom>
          </p:spPr>
        </p:pic>
        <p:pic>
          <p:nvPicPr>
            <p:cNvPr id="19" name="図 18">
              <a:extLst>
                <a:ext uri="{FF2B5EF4-FFF2-40B4-BE49-F238E27FC236}">
                  <a16:creationId xmlns:a16="http://schemas.microsoft.com/office/drawing/2014/main" id="{D4B6397B-68A5-41D1-AB2F-C82E38F015C6}"/>
                </a:ext>
              </a:extLst>
            </p:cNvPr>
            <p:cNvPicPr>
              <a:picLocks noChangeAspect="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110037" y="2625795"/>
              <a:ext cx="403850" cy="403850"/>
            </a:xfrm>
            <a:prstGeom prst="rect">
              <a:avLst/>
            </a:prstGeom>
          </p:spPr>
        </p:pic>
        <p:pic>
          <p:nvPicPr>
            <p:cNvPr id="20" name="図 19">
              <a:extLst>
                <a:ext uri="{FF2B5EF4-FFF2-40B4-BE49-F238E27FC236}">
                  <a16:creationId xmlns:a16="http://schemas.microsoft.com/office/drawing/2014/main" id="{442870CD-24FE-477A-B3F5-3A0373CC9EC0}"/>
                </a:ext>
              </a:extLst>
            </p:cNvPr>
            <p:cNvPicPr>
              <a:picLocks noChangeAspect="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028382" y="3136705"/>
              <a:ext cx="403850" cy="403850"/>
            </a:xfrm>
            <a:prstGeom prst="rect">
              <a:avLst/>
            </a:prstGeom>
          </p:spPr>
        </p:pic>
        <p:pic>
          <p:nvPicPr>
            <p:cNvPr id="21" name="図 20">
              <a:extLst>
                <a:ext uri="{FF2B5EF4-FFF2-40B4-BE49-F238E27FC236}">
                  <a16:creationId xmlns:a16="http://schemas.microsoft.com/office/drawing/2014/main" id="{ADFFA67A-CDBF-4140-99C2-0A0EE99EC278}"/>
                </a:ext>
              </a:extLst>
            </p:cNvPr>
            <p:cNvPicPr>
              <a:picLocks noChangeAspect="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13887" y="2904131"/>
              <a:ext cx="403850" cy="403850"/>
            </a:xfrm>
            <a:prstGeom prst="rect">
              <a:avLst/>
            </a:prstGeom>
          </p:spPr>
        </p:pic>
        <p:pic>
          <p:nvPicPr>
            <p:cNvPr id="22" name="図 21">
              <a:extLst>
                <a:ext uri="{FF2B5EF4-FFF2-40B4-BE49-F238E27FC236}">
                  <a16:creationId xmlns:a16="http://schemas.microsoft.com/office/drawing/2014/main" id="{1F9E2DD2-32A6-4626-AA46-B469FE1AAC73}"/>
                </a:ext>
              </a:extLst>
            </p:cNvPr>
            <p:cNvPicPr>
              <a:picLocks noChangeAspect="1"/>
            </p:cNvPicPr>
            <p:nvPr/>
          </p:nvPicPr>
          <p:blipFill>
            <a:blip r:embed="rId6"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13887" y="3338630"/>
              <a:ext cx="403850" cy="403850"/>
            </a:xfrm>
            <a:prstGeom prst="rect">
              <a:avLst/>
            </a:prstGeom>
          </p:spPr>
        </p:pic>
      </p:grpSp>
      <p:grpSp>
        <p:nvGrpSpPr>
          <p:cNvPr id="30" name="グループ化 29">
            <a:extLst>
              <a:ext uri="{FF2B5EF4-FFF2-40B4-BE49-F238E27FC236}">
                <a16:creationId xmlns:a16="http://schemas.microsoft.com/office/drawing/2014/main" id="{B71B8F29-9B0B-427B-B0F1-9855F9FC637C}"/>
              </a:ext>
            </a:extLst>
          </p:cNvPr>
          <p:cNvGrpSpPr/>
          <p:nvPr/>
        </p:nvGrpSpPr>
        <p:grpSpPr>
          <a:xfrm>
            <a:off x="8350446" y="2224081"/>
            <a:ext cx="3376394" cy="2323079"/>
            <a:chOff x="8950034" y="1611086"/>
            <a:chExt cx="2831617" cy="1646556"/>
          </a:xfrm>
        </p:grpSpPr>
        <p:pic>
          <p:nvPicPr>
            <p:cNvPr id="27" name="図 26">
              <a:extLst>
                <a:ext uri="{FF2B5EF4-FFF2-40B4-BE49-F238E27FC236}">
                  <a16:creationId xmlns:a16="http://schemas.microsoft.com/office/drawing/2014/main" id="{47CC7FC4-8DA5-457D-8CD1-4EF6E2963B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100" r="5667"/>
            <a:stretch/>
          </p:blipFill>
          <p:spPr>
            <a:xfrm>
              <a:off x="8950034" y="1999536"/>
              <a:ext cx="968230" cy="1177428"/>
            </a:xfrm>
            <a:prstGeom prst="rect">
              <a:avLst/>
            </a:prstGeom>
          </p:spPr>
        </p:pic>
        <p:pic>
          <p:nvPicPr>
            <p:cNvPr id="29" name="図 28">
              <a:extLst>
                <a:ext uri="{FF2B5EF4-FFF2-40B4-BE49-F238E27FC236}">
                  <a16:creationId xmlns:a16="http://schemas.microsoft.com/office/drawing/2014/main" id="{BD22559E-9E83-498B-B6B9-F9C4492E6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46073" y="1611086"/>
              <a:ext cx="2035578" cy="1646556"/>
            </a:xfrm>
            <a:prstGeom prst="rect">
              <a:avLst/>
            </a:prstGeom>
          </p:spPr>
        </p:pic>
      </p:grpSp>
      <p:sp>
        <p:nvSpPr>
          <p:cNvPr id="18" name="フローチャート: 代替処理 17">
            <a:extLst>
              <a:ext uri="{FF2B5EF4-FFF2-40B4-BE49-F238E27FC236}">
                <a16:creationId xmlns:a16="http://schemas.microsoft.com/office/drawing/2014/main" id="{66D32A9D-9EA3-4E0D-B439-5BA3FD44BC5D}"/>
              </a:ext>
            </a:extLst>
          </p:cNvPr>
          <p:cNvSpPr/>
          <p:nvPr/>
        </p:nvSpPr>
        <p:spPr>
          <a:xfrm>
            <a:off x="1858643" y="207919"/>
            <a:ext cx="8963801" cy="708992"/>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新型コロナウイルス感染症の予防と治療</a:t>
            </a:r>
            <a:endParaRPr kumimoji="1"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sp>
        <p:nvSpPr>
          <p:cNvPr id="2" name="矢印: 上向き折線 1">
            <a:extLst>
              <a:ext uri="{FF2B5EF4-FFF2-40B4-BE49-F238E27FC236}">
                <a16:creationId xmlns:a16="http://schemas.microsoft.com/office/drawing/2014/main" id="{79B7AD0A-9E7B-4F0F-A894-62C051839185}"/>
              </a:ext>
            </a:extLst>
          </p:cNvPr>
          <p:cNvSpPr/>
          <p:nvPr/>
        </p:nvSpPr>
        <p:spPr>
          <a:xfrm rot="5400000">
            <a:off x="5000017" y="5747635"/>
            <a:ext cx="408562" cy="350196"/>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E0A1873-FF52-4493-9636-90021552E9BF}"/>
              </a:ext>
            </a:extLst>
          </p:cNvPr>
          <p:cNvSpPr txBox="1"/>
          <p:nvPr/>
        </p:nvSpPr>
        <p:spPr>
          <a:xfrm>
            <a:off x="5379397" y="5882410"/>
            <a:ext cx="2540488" cy="400110"/>
          </a:xfrm>
          <a:prstGeom prst="rect">
            <a:avLst/>
          </a:prstGeom>
          <a:solidFill>
            <a:srgbClr val="FF0000"/>
          </a:solidFill>
        </p:spPr>
        <p:txBody>
          <a:bodyPr wrap="square" rtlCol="0">
            <a:spAutoFit/>
          </a:bodyPr>
          <a:lstStyle/>
          <a:p>
            <a:pPr algn="ctr"/>
            <a:r>
              <a:rPr kumimoji="1" lang="ja-JP" altLang="en-US" sz="2000" b="1" dirty="0">
                <a:solidFill>
                  <a:schemeClr val="bg1"/>
                </a:solidFill>
              </a:rPr>
              <a:t>発症・重症化の予防</a:t>
            </a:r>
          </a:p>
        </p:txBody>
      </p:sp>
    </p:spTree>
    <p:extLst>
      <p:ext uri="{BB962C8B-B14F-4D97-AF65-F5344CB8AC3E}">
        <p14:creationId xmlns:p14="http://schemas.microsoft.com/office/powerpoint/2010/main" val="20081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F4D2C2A-8F63-4DC6-9C3D-661D2F2432D4}"/>
              </a:ext>
            </a:extLst>
          </p:cNvPr>
          <p:cNvSpPr/>
          <p:nvPr/>
        </p:nvSpPr>
        <p:spPr>
          <a:xfrm>
            <a:off x="362858" y="698699"/>
            <a:ext cx="11727542" cy="5460602"/>
          </a:xfrm>
          <a:prstGeom prst="rect">
            <a:avLst/>
          </a:prstGeom>
        </p:spPr>
        <p:txBody>
          <a:bodyPr wrap="square">
            <a:spAutoFit/>
          </a:bodyPr>
          <a:lstStyle/>
          <a:p>
            <a:r>
              <a:rPr lang="en-US" altLang="ja-JP" sz="2800" b="1" dirty="0"/>
              <a:t>《</a:t>
            </a:r>
            <a:r>
              <a:rPr lang="ja-JP" altLang="en-US" sz="2800" b="1" dirty="0"/>
              <a:t>参考資料</a:t>
            </a:r>
            <a:r>
              <a:rPr lang="en-US" altLang="ja-JP" sz="2800" b="1" dirty="0"/>
              <a:t>》</a:t>
            </a:r>
          </a:p>
          <a:p>
            <a:endParaRPr lang="en-US" altLang="ja-JP" sz="2400" b="1" dirty="0"/>
          </a:p>
          <a:p>
            <a:r>
              <a:rPr lang="ja-JP" altLang="en-US" sz="2400" b="1" dirty="0"/>
              <a:t>　</a:t>
            </a:r>
            <a:r>
              <a:rPr lang="ja-JP" altLang="ja-JP" sz="2800" b="1" dirty="0"/>
              <a:t>厚生労働省「新型コロナワクチン　Ｑ＆Ａ」</a:t>
            </a:r>
          </a:p>
          <a:p>
            <a:r>
              <a:rPr lang="ja-JP" altLang="en-US" sz="2400" b="1" dirty="0"/>
              <a:t>　</a:t>
            </a:r>
            <a:r>
              <a:rPr lang="en-US" altLang="ja-JP" sz="2800" b="1" dirty="0"/>
              <a:t>https://www.cov19-vaccine.mhlw.go.jp/qa/</a:t>
            </a:r>
            <a:endParaRPr lang="ja-JP" altLang="ja-JP" sz="2800" b="1" dirty="0"/>
          </a:p>
          <a:p>
            <a:r>
              <a:rPr lang="en-US" altLang="ja-JP" sz="2400" b="1" dirty="0"/>
              <a:t> </a:t>
            </a:r>
            <a:endParaRPr lang="ja-JP" altLang="ja-JP" sz="2400" b="1" dirty="0"/>
          </a:p>
          <a:p>
            <a:r>
              <a:rPr lang="ja-JP" altLang="en-US" sz="2400" b="1" dirty="0"/>
              <a:t>　</a:t>
            </a:r>
            <a:r>
              <a:rPr lang="ja-JP" altLang="ja-JP" sz="2800" b="1" dirty="0"/>
              <a:t>厚生労働省「新型コロナワクチン接種のお知らせ」</a:t>
            </a:r>
          </a:p>
          <a:p>
            <a:r>
              <a:rPr lang="ja-JP" altLang="en-US" sz="2400" b="1" dirty="0"/>
              <a:t>　</a:t>
            </a:r>
            <a:r>
              <a:rPr lang="en-US" altLang="ja-JP" sz="2800" b="1" dirty="0"/>
              <a:t>https://www.mhlw.go.jp/content/000804437.pdf</a:t>
            </a:r>
            <a:endParaRPr lang="ja-JP" altLang="ja-JP" sz="2800" b="1" dirty="0"/>
          </a:p>
          <a:p>
            <a:r>
              <a:rPr lang="en-US" altLang="ja-JP" sz="2400" b="1" dirty="0"/>
              <a:t> </a:t>
            </a:r>
            <a:endParaRPr lang="ja-JP" altLang="ja-JP" sz="2400" b="1" dirty="0"/>
          </a:p>
          <a:p>
            <a:r>
              <a:rPr lang="ja-JP" altLang="en-US" sz="2400" b="1" dirty="0"/>
              <a:t>　</a:t>
            </a:r>
            <a:r>
              <a:rPr lang="ja-JP" altLang="ja-JP" sz="2800" b="1" dirty="0"/>
              <a:t>首相官邸「新型コロナワクチンについて皆さまに知ってほしいこと」</a:t>
            </a:r>
          </a:p>
          <a:p>
            <a:r>
              <a:rPr lang="ja-JP" altLang="en-US" sz="2400" b="1" dirty="0"/>
              <a:t>　</a:t>
            </a:r>
            <a:r>
              <a:rPr lang="en-US" altLang="ja-JP" sz="2800" b="1" dirty="0"/>
              <a:t>https://www.kantei.go.jp/jp/content/000085235.pdf</a:t>
            </a:r>
            <a:endParaRPr lang="ja-JP" altLang="ja-JP" sz="2400" b="1" dirty="0"/>
          </a:p>
          <a:p>
            <a:r>
              <a:rPr lang="en-US" altLang="ja-JP" sz="2400" b="1" dirty="0"/>
              <a:t> </a:t>
            </a:r>
            <a:endParaRPr lang="ja-JP" altLang="ja-JP" sz="2400" b="1" dirty="0"/>
          </a:p>
          <a:p>
            <a:r>
              <a:rPr lang="ja-JP" altLang="en-US" sz="2400" b="1" dirty="0"/>
              <a:t>　</a:t>
            </a:r>
            <a:r>
              <a:rPr lang="ja-JP" altLang="ja-JP" sz="2800" b="1" dirty="0"/>
              <a:t>法務省「不安を差別につなげちゃいけない」</a:t>
            </a:r>
          </a:p>
          <a:p>
            <a:r>
              <a:rPr lang="ja-JP" altLang="en-US" sz="2400" b="1" dirty="0"/>
              <a:t>　</a:t>
            </a:r>
            <a:r>
              <a:rPr lang="en-US" altLang="ja-JP" sz="2800" b="1" dirty="0"/>
              <a:t>https://www.moj.go.jp/JINKEN/jinken02_00022.html</a:t>
            </a:r>
            <a:endParaRPr lang="ja-JP" altLang="ja-JP" b="1" dirty="0"/>
          </a:p>
        </p:txBody>
      </p:sp>
      <p:sp>
        <p:nvSpPr>
          <p:cNvPr id="2" name="スライド番号プレースホルダー 1">
            <a:extLst>
              <a:ext uri="{FF2B5EF4-FFF2-40B4-BE49-F238E27FC236}">
                <a16:creationId xmlns:a16="http://schemas.microsoft.com/office/drawing/2014/main" id="{225DF119-289A-4E97-AEA5-A467BBFF6CE5}"/>
              </a:ext>
            </a:extLst>
          </p:cNvPr>
          <p:cNvSpPr>
            <a:spLocks noGrp="1"/>
          </p:cNvSpPr>
          <p:nvPr>
            <p:ph type="sldNum" sz="quarter" idx="12"/>
          </p:nvPr>
        </p:nvSpPr>
        <p:spPr/>
        <p:txBody>
          <a:bodyPr/>
          <a:lstStyle/>
          <a:p>
            <a:fld id="{57114E26-2483-49A6-BD16-549090905E5E}" type="slidenum">
              <a:rPr kumimoji="1" lang="ja-JP" altLang="en-US" smtClean="0"/>
              <a:t>30</a:t>
            </a:fld>
            <a:endParaRPr kumimoji="1" lang="ja-JP" altLang="en-US"/>
          </a:p>
        </p:txBody>
      </p:sp>
    </p:spTree>
    <p:extLst>
      <p:ext uri="{BB962C8B-B14F-4D97-AF65-F5344CB8AC3E}">
        <p14:creationId xmlns:p14="http://schemas.microsoft.com/office/powerpoint/2010/main" val="393422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17E0772-6928-428B-B41C-A580670F2445}"/>
              </a:ext>
            </a:extLst>
          </p:cNvPr>
          <p:cNvSpPr/>
          <p:nvPr/>
        </p:nvSpPr>
        <p:spPr>
          <a:xfrm>
            <a:off x="425002" y="1227922"/>
            <a:ext cx="5393635" cy="59132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800" dirty="0">
                <a:solidFill>
                  <a:schemeClr val="tx1"/>
                </a:solidFill>
                <a:latin typeface="ＭＳ ゴシック" panose="020B0609070205080204" pitchFamily="49" charset="-128"/>
                <a:ea typeface="ＭＳ ゴシック" panose="020B0609070205080204" pitchFamily="49" charset="-128"/>
              </a:rPr>
              <a:t>SNS</a:t>
            </a:r>
            <a:r>
              <a:rPr lang="ja-JP" altLang="en-US" sz="2800" dirty="0">
                <a:solidFill>
                  <a:schemeClr val="tx1"/>
                </a:solidFill>
                <a:latin typeface="ＭＳ ゴシック" panose="020B0609070205080204" pitchFamily="49" charset="-128"/>
                <a:ea typeface="ＭＳ ゴシック" panose="020B0609070205080204" pitchFamily="49" charset="-128"/>
              </a:rPr>
              <a:t>等で拡散される様々なウワサ</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95DBB834-E728-4476-8150-182ADD5B95D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2317" y="2070484"/>
            <a:ext cx="1950149" cy="2209800"/>
          </a:xfrm>
          <a:prstGeom prst="rect">
            <a:avLst/>
          </a:prstGeom>
        </p:spPr>
      </p:pic>
      <p:sp>
        <p:nvSpPr>
          <p:cNvPr id="7" name="正方形/長方形 6">
            <a:extLst>
              <a:ext uri="{FF2B5EF4-FFF2-40B4-BE49-F238E27FC236}">
                <a16:creationId xmlns:a16="http://schemas.microsoft.com/office/drawing/2014/main" id="{30ACB08D-194D-4199-B973-5EA62D3D53FB}"/>
              </a:ext>
            </a:extLst>
          </p:cNvPr>
          <p:cNvSpPr/>
          <p:nvPr/>
        </p:nvSpPr>
        <p:spPr>
          <a:xfrm>
            <a:off x="3855156" y="3214213"/>
            <a:ext cx="4737249" cy="9182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dirty="0">
                <a:solidFill>
                  <a:srgbClr val="FF0000"/>
                </a:solidFill>
                <a:latin typeface="HG創英角ﾎﾟｯﾌﾟ体" panose="040B0A09000000000000" pitchFamily="49" charset="-128"/>
                <a:ea typeface="HG創英角ﾎﾟｯﾌﾟ体" panose="040B0A09000000000000" pitchFamily="49" charset="-128"/>
              </a:rPr>
              <a:t>ワクチンに対する不安</a:t>
            </a:r>
            <a:endParaRPr lang="en-US" altLang="ja-JP" sz="3200"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9" name="図 8">
            <a:extLst>
              <a:ext uri="{FF2B5EF4-FFF2-40B4-BE49-F238E27FC236}">
                <a16:creationId xmlns:a16="http://schemas.microsoft.com/office/drawing/2014/main" id="{9B8EF298-2E56-4454-ACBB-5022050DD93A}"/>
              </a:ext>
            </a:extLst>
          </p:cNvPr>
          <p:cNvPicPr>
            <a:picLocks noChangeAspect="1"/>
          </p:cNvPicPr>
          <p:nvPr/>
        </p:nvPicPr>
        <p:blipFill rotWithShape="1">
          <a:blip r:embed="rId5"/>
          <a:srcRect l="51501" t="17000" r="1000" b="3000"/>
          <a:stretch/>
        </p:blipFill>
        <p:spPr>
          <a:xfrm>
            <a:off x="2926021" y="3713062"/>
            <a:ext cx="673575" cy="1134443"/>
          </a:xfrm>
          <a:prstGeom prst="rect">
            <a:avLst/>
          </a:prstGeom>
        </p:spPr>
      </p:pic>
      <p:pic>
        <p:nvPicPr>
          <p:cNvPr id="11" name="図 10">
            <a:extLst>
              <a:ext uri="{FF2B5EF4-FFF2-40B4-BE49-F238E27FC236}">
                <a16:creationId xmlns:a16="http://schemas.microsoft.com/office/drawing/2014/main" id="{B97687BC-C926-4F54-80D6-AE7AC0D7B1BC}"/>
              </a:ext>
            </a:extLst>
          </p:cNvPr>
          <p:cNvPicPr>
            <a:picLocks noChangeAspect="1"/>
          </p:cNvPicPr>
          <p:nvPr/>
        </p:nvPicPr>
        <p:blipFill rotWithShape="1">
          <a:blip r:embed="rId6"/>
          <a:srcRect l="47497" t="19190" r="1318" b="2703"/>
          <a:stretch/>
        </p:blipFill>
        <p:spPr>
          <a:xfrm>
            <a:off x="2103307" y="3904312"/>
            <a:ext cx="803688" cy="1134443"/>
          </a:xfrm>
          <a:prstGeom prst="rect">
            <a:avLst/>
          </a:prstGeom>
        </p:spPr>
      </p:pic>
      <p:pic>
        <p:nvPicPr>
          <p:cNvPr id="13" name="図 12">
            <a:extLst>
              <a:ext uri="{FF2B5EF4-FFF2-40B4-BE49-F238E27FC236}">
                <a16:creationId xmlns:a16="http://schemas.microsoft.com/office/drawing/2014/main" id="{1945213E-28A4-455D-BB35-E53CB98A0B1B}"/>
              </a:ext>
            </a:extLst>
          </p:cNvPr>
          <p:cNvPicPr>
            <a:picLocks noChangeAspect="1"/>
          </p:cNvPicPr>
          <p:nvPr/>
        </p:nvPicPr>
        <p:blipFill>
          <a:blip r:embed="rId7"/>
          <a:stretch>
            <a:fillRect/>
          </a:stretch>
        </p:blipFill>
        <p:spPr>
          <a:xfrm>
            <a:off x="8980209" y="2090806"/>
            <a:ext cx="2611496" cy="2500508"/>
          </a:xfrm>
          <a:prstGeom prst="rect">
            <a:avLst/>
          </a:prstGeom>
        </p:spPr>
      </p:pic>
      <p:sp>
        <p:nvSpPr>
          <p:cNvPr id="14" name="正方形/長方形 13">
            <a:extLst>
              <a:ext uri="{FF2B5EF4-FFF2-40B4-BE49-F238E27FC236}">
                <a16:creationId xmlns:a16="http://schemas.microsoft.com/office/drawing/2014/main" id="{D9642F18-7D40-46BD-BB5A-52A63EF05543}"/>
              </a:ext>
            </a:extLst>
          </p:cNvPr>
          <p:cNvSpPr/>
          <p:nvPr/>
        </p:nvSpPr>
        <p:spPr>
          <a:xfrm>
            <a:off x="6373364" y="1216279"/>
            <a:ext cx="5106061" cy="5913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chemeClr val="tx1"/>
                </a:solidFill>
                <a:latin typeface="ＭＳ ゴシック" panose="020B0609070205080204" pitchFamily="49" charset="-128"/>
                <a:ea typeface="ＭＳ ゴシック" panose="020B0609070205080204" pitchFamily="49" charset="-128"/>
              </a:rPr>
              <a:t>不安あおるような誤った情報</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15" name="矢印: 下 14">
            <a:extLst>
              <a:ext uri="{FF2B5EF4-FFF2-40B4-BE49-F238E27FC236}">
                <a16:creationId xmlns:a16="http://schemas.microsoft.com/office/drawing/2014/main" id="{DEEC1E81-FE5F-4921-B66C-E6C197058CEC}"/>
              </a:ext>
            </a:extLst>
          </p:cNvPr>
          <p:cNvSpPr/>
          <p:nvPr/>
        </p:nvSpPr>
        <p:spPr>
          <a:xfrm>
            <a:off x="4418903" y="1952307"/>
            <a:ext cx="502591" cy="1098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16941AD3-2624-4017-83CB-2C62338FCA3D}"/>
              </a:ext>
            </a:extLst>
          </p:cNvPr>
          <p:cNvSpPr/>
          <p:nvPr/>
        </p:nvSpPr>
        <p:spPr>
          <a:xfrm>
            <a:off x="7247900" y="1932420"/>
            <a:ext cx="502591" cy="1098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爆発: 8 pt 16">
            <a:extLst>
              <a:ext uri="{FF2B5EF4-FFF2-40B4-BE49-F238E27FC236}">
                <a16:creationId xmlns:a16="http://schemas.microsoft.com/office/drawing/2014/main" id="{FD90D72C-5747-49C2-BB2F-2AD685ACB843}"/>
              </a:ext>
            </a:extLst>
          </p:cNvPr>
          <p:cNvSpPr/>
          <p:nvPr/>
        </p:nvSpPr>
        <p:spPr>
          <a:xfrm>
            <a:off x="832410" y="4813532"/>
            <a:ext cx="10782740" cy="192778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t>正確な情報を知ることが大事！</a:t>
            </a:r>
            <a:endParaRPr kumimoji="1" lang="ja-JP" altLang="en-US" sz="3200" b="1" dirty="0"/>
          </a:p>
        </p:txBody>
      </p:sp>
      <p:sp>
        <p:nvSpPr>
          <p:cNvPr id="18" name="フローチャート: 代替処理 17">
            <a:extLst>
              <a:ext uri="{FF2B5EF4-FFF2-40B4-BE49-F238E27FC236}">
                <a16:creationId xmlns:a16="http://schemas.microsoft.com/office/drawing/2014/main" id="{17882156-9B24-4207-9220-D6B953E31782}"/>
              </a:ext>
            </a:extLst>
          </p:cNvPr>
          <p:cNvSpPr/>
          <p:nvPr/>
        </p:nvSpPr>
        <p:spPr>
          <a:xfrm>
            <a:off x="2357342" y="270000"/>
            <a:ext cx="7788032" cy="708992"/>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ワクチンに関するウワサや誤情報</a:t>
            </a:r>
            <a:endParaRPr kumimoji="1"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a:extLst>
              <a:ext uri="{FF2B5EF4-FFF2-40B4-BE49-F238E27FC236}">
                <a16:creationId xmlns:a16="http://schemas.microsoft.com/office/drawing/2014/main" id="{558C533C-EC6E-4DD2-A33A-0447DC2EA435}"/>
              </a:ext>
            </a:extLst>
          </p:cNvPr>
          <p:cNvSpPr>
            <a:spLocks noGrp="1"/>
          </p:cNvSpPr>
          <p:nvPr>
            <p:ph type="sldNum" sz="quarter" idx="12"/>
          </p:nvPr>
        </p:nvSpPr>
        <p:spPr/>
        <p:txBody>
          <a:bodyPr/>
          <a:lstStyle/>
          <a:p>
            <a:fld id="{57114E26-2483-49A6-BD16-549090905E5E}" type="slidenum">
              <a:rPr kumimoji="1" lang="ja-JP" altLang="en-US" smtClean="0"/>
              <a:t>4</a:t>
            </a:fld>
            <a:endParaRPr kumimoji="1" lang="ja-JP" altLang="en-US"/>
          </a:p>
        </p:txBody>
      </p:sp>
    </p:spTree>
    <p:extLst>
      <p:ext uri="{BB962C8B-B14F-4D97-AF65-F5344CB8AC3E}">
        <p14:creationId xmlns:p14="http://schemas.microsoft.com/office/powerpoint/2010/main" val="203659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6D6710B-B0AD-443C-89EC-258D961252F6}"/>
              </a:ext>
            </a:extLst>
          </p:cNvPr>
          <p:cNvSpPr/>
          <p:nvPr/>
        </p:nvSpPr>
        <p:spPr>
          <a:xfrm>
            <a:off x="1049640" y="1155989"/>
            <a:ext cx="10092715" cy="1015663"/>
          </a:xfrm>
          <a:prstGeom prst="rect">
            <a:avLst/>
          </a:prstGeom>
          <a:noFill/>
        </p:spPr>
        <p:txBody>
          <a:bodyPr wrap="square" lIns="91440" tIns="45720" rIns="91440" bIns="45720">
            <a:spAutoFit/>
          </a:bodyPr>
          <a:lstStyle/>
          <a:p>
            <a:pPr algn="ctr"/>
            <a:r>
              <a:rPr lang="ja-JP" alt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rPr>
              <a:t>新型コロナワクチン接種の意義</a:t>
            </a:r>
            <a:endParaRPr lang="en-US" altLang="ja-JP"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HGP創英角ｺﾞｼｯｸUB" panose="020B0900000000000000" pitchFamily="50" charset="-128"/>
              <a:ea typeface="HGP創英角ｺﾞｼｯｸUB" panose="020B0900000000000000" pitchFamily="50" charset="-128"/>
            </a:endParaRPr>
          </a:p>
        </p:txBody>
      </p:sp>
      <p:pic>
        <p:nvPicPr>
          <p:cNvPr id="7" name="図 6" descr="新型コロナウイルス感染症予防接種の詐欺に注意！！ | 鶴ヶ島市公式ホームページ">
            <a:extLst>
              <a:ext uri="{FF2B5EF4-FFF2-40B4-BE49-F238E27FC236}">
                <a16:creationId xmlns:a16="http://schemas.microsoft.com/office/drawing/2014/main" id="{24A41559-2FF7-43B0-8FAF-6B6615F97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125" y="2171652"/>
            <a:ext cx="4315746" cy="4304379"/>
          </a:xfrm>
          <a:prstGeom prst="rect">
            <a:avLst/>
          </a:prstGeom>
          <a:noFill/>
          <a:ln>
            <a:noFill/>
          </a:ln>
        </p:spPr>
      </p:pic>
      <p:sp>
        <p:nvSpPr>
          <p:cNvPr id="2" name="スライド番号プレースホルダー 1">
            <a:extLst>
              <a:ext uri="{FF2B5EF4-FFF2-40B4-BE49-F238E27FC236}">
                <a16:creationId xmlns:a16="http://schemas.microsoft.com/office/drawing/2014/main" id="{E27E206A-B675-4FD7-94B7-69F81624807A}"/>
              </a:ext>
            </a:extLst>
          </p:cNvPr>
          <p:cNvSpPr>
            <a:spLocks noGrp="1"/>
          </p:cNvSpPr>
          <p:nvPr>
            <p:ph type="sldNum" sz="quarter" idx="12"/>
          </p:nvPr>
        </p:nvSpPr>
        <p:spPr/>
        <p:txBody>
          <a:bodyPr/>
          <a:lstStyle/>
          <a:p>
            <a:fld id="{57114E26-2483-49A6-BD16-549090905E5E}" type="slidenum">
              <a:rPr kumimoji="1" lang="ja-JP" altLang="en-US" smtClean="0"/>
              <a:t>5</a:t>
            </a:fld>
            <a:endParaRPr kumimoji="1" lang="ja-JP" altLang="en-US"/>
          </a:p>
        </p:txBody>
      </p:sp>
    </p:spTree>
    <p:extLst>
      <p:ext uri="{BB962C8B-B14F-4D97-AF65-F5344CB8AC3E}">
        <p14:creationId xmlns:p14="http://schemas.microsoft.com/office/powerpoint/2010/main" val="24342614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新型コロナ</a:t>
            </a:r>
            <a:r>
              <a:rPr lang="ja-JP" altLang="en-US" sz="3600" dirty="0">
                <a:effectLst>
                  <a:outerShdw blurRad="38100" dist="38100" dir="2700000" algn="tl">
                    <a:srgbClr val="000000">
                      <a:alpha val="43137"/>
                    </a:srgbClr>
                  </a:outerShdw>
                </a:effectLst>
                <a:latin typeface="+mj-ea"/>
                <a:ea typeface="+mj-ea"/>
              </a:rPr>
              <a:t>ワクチン接種の</a:t>
            </a:r>
            <a:r>
              <a:rPr lang="ja-JP" altLang="en-US" sz="3600" b="1" dirty="0">
                <a:effectLst>
                  <a:outerShdw blurRad="38100" dist="38100" dir="2700000" algn="tl">
                    <a:srgbClr val="000000">
                      <a:alpha val="43137"/>
                    </a:srgbClr>
                  </a:outerShdw>
                </a:effectLst>
                <a:latin typeface="+mj-ea"/>
                <a:ea typeface="+mj-ea"/>
              </a:rPr>
              <a:t>「努力義務」</a:t>
            </a:r>
            <a:r>
              <a:rPr lang="ja-JP" altLang="en-US" sz="3600" dirty="0">
                <a:effectLst>
                  <a:outerShdw blurRad="38100" dist="38100" dir="2700000" algn="tl">
                    <a:srgbClr val="000000">
                      <a:alpha val="43137"/>
                    </a:srgbClr>
                  </a:outerShdw>
                </a:effectLst>
                <a:latin typeface="+mj-ea"/>
                <a:ea typeface="+mj-ea"/>
              </a:rPr>
              <a:t>とは</a:t>
            </a:r>
            <a:endParaRPr lang="en-US" altLang="ja-JP" sz="3600" dirty="0">
              <a:effectLst>
                <a:outerShdw blurRad="38100" dist="38100" dir="2700000" algn="tl">
                  <a:srgbClr val="000000">
                    <a:alpha val="43137"/>
                  </a:srgbClr>
                </a:outerShdw>
              </a:effectLst>
              <a:latin typeface="+mj-ea"/>
              <a:ea typeface="+mj-ea"/>
            </a:endParaRPr>
          </a:p>
          <a:p>
            <a:r>
              <a:rPr kumimoji="1" lang="ja-JP" altLang="en-US" sz="3600" dirty="0">
                <a:effectLst>
                  <a:outerShdw blurRad="38100" dist="38100" dir="2700000" algn="tl">
                    <a:srgbClr val="000000">
                      <a:alpha val="43137"/>
                    </a:srgbClr>
                  </a:outerShdw>
                </a:effectLst>
                <a:latin typeface="+mj-ea"/>
                <a:ea typeface="+mj-ea"/>
              </a:rPr>
              <a:t>　 何ですか。</a:t>
            </a: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286540"/>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今回の予防接種は、緊急のまん延予防の観点から</a:t>
            </a:r>
            <a:endParaRPr lang="en-US" altLang="ja-JP" sz="3600" dirty="0">
              <a:solidFill>
                <a:srgbClr val="0070C0"/>
              </a:solidFill>
              <a:latin typeface="+mj-ea"/>
              <a:ea typeface="+mj-ea"/>
            </a:endParaRPr>
          </a:p>
          <a:p>
            <a:r>
              <a:rPr lang="ja-JP" altLang="en-US" sz="3600" dirty="0">
                <a:solidFill>
                  <a:srgbClr val="0070C0"/>
                </a:solidFill>
                <a:latin typeface="+mj-ea"/>
                <a:ea typeface="+mj-ea"/>
              </a:rPr>
              <a:t>　 実施するもので、「接種を受けるよう努め</a:t>
            </a:r>
            <a:r>
              <a:rPr lang="ja-JP" altLang="en-US" sz="3600" dirty="0" err="1">
                <a:solidFill>
                  <a:srgbClr val="0070C0"/>
                </a:solidFill>
                <a:latin typeface="+mj-ea"/>
                <a:ea typeface="+mj-ea"/>
              </a:rPr>
              <a:t>な</a:t>
            </a:r>
            <a:r>
              <a:rPr lang="ja-JP" altLang="en-US" sz="3600" dirty="0">
                <a:solidFill>
                  <a:srgbClr val="0070C0"/>
                </a:solidFill>
                <a:latin typeface="+mj-ea"/>
                <a:ea typeface="+mj-ea"/>
              </a:rPr>
              <a:t>けれ</a:t>
            </a:r>
            <a:endParaRPr lang="en-US" altLang="ja-JP" sz="3600" dirty="0">
              <a:solidFill>
                <a:srgbClr val="0070C0"/>
              </a:solidFill>
              <a:latin typeface="+mj-ea"/>
              <a:ea typeface="+mj-ea"/>
            </a:endParaRPr>
          </a:p>
          <a:p>
            <a:r>
              <a:rPr lang="en-US" altLang="ja-JP" sz="3600" dirty="0">
                <a:solidFill>
                  <a:srgbClr val="0070C0"/>
                </a:solidFill>
                <a:latin typeface="+mj-ea"/>
                <a:ea typeface="+mj-ea"/>
              </a:rPr>
              <a:t>   </a:t>
            </a:r>
            <a:r>
              <a:rPr lang="ja-JP" altLang="en-US" sz="3600" dirty="0">
                <a:solidFill>
                  <a:srgbClr val="0070C0"/>
                </a:solidFill>
                <a:latin typeface="+mj-ea"/>
                <a:ea typeface="+mj-ea"/>
              </a:rPr>
              <a:t>ばならない」</a:t>
            </a:r>
            <a:r>
              <a:rPr kumimoji="1" lang="ja-JP" altLang="en-US" sz="3600" dirty="0">
                <a:solidFill>
                  <a:srgbClr val="0070C0"/>
                </a:solidFill>
                <a:latin typeface="+mj-ea"/>
                <a:ea typeface="+mj-ea"/>
              </a:rPr>
              <a:t>という予防接種法第９条の規定が適</a:t>
            </a:r>
            <a:endParaRPr kumimoji="1" lang="en-US" altLang="ja-JP" sz="3600" dirty="0">
              <a:solidFill>
                <a:srgbClr val="0070C0"/>
              </a:solidFill>
              <a:latin typeface="+mj-ea"/>
              <a:ea typeface="+mj-ea"/>
            </a:endParaRPr>
          </a:p>
          <a:p>
            <a:r>
              <a:rPr lang="en-US" altLang="ja-JP" sz="3600" dirty="0">
                <a:solidFill>
                  <a:srgbClr val="0070C0"/>
                </a:solidFill>
                <a:latin typeface="+mj-ea"/>
                <a:ea typeface="+mj-ea"/>
              </a:rPr>
              <a:t>   </a:t>
            </a:r>
            <a:r>
              <a:rPr kumimoji="1" lang="ja-JP" altLang="en-US" sz="3600" dirty="0">
                <a:solidFill>
                  <a:srgbClr val="0070C0"/>
                </a:solidFill>
                <a:latin typeface="+mj-ea"/>
                <a:ea typeface="+mj-ea"/>
              </a:rPr>
              <a:t>用されており、</a:t>
            </a:r>
            <a:r>
              <a:rPr kumimoji="1" lang="ja-JP" altLang="en-US" sz="3600" b="1" dirty="0">
                <a:solidFill>
                  <a:srgbClr val="FF0000"/>
                </a:solidFill>
                <a:latin typeface="+mj-ea"/>
                <a:ea typeface="+mj-ea"/>
              </a:rPr>
              <a:t>「努力義務」</a:t>
            </a:r>
            <a:r>
              <a:rPr kumimoji="1" lang="ja-JP" altLang="en-US" sz="3600" dirty="0">
                <a:solidFill>
                  <a:srgbClr val="0070C0"/>
                </a:solidFill>
                <a:latin typeface="+mj-ea"/>
                <a:ea typeface="+mj-ea"/>
              </a:rPr>
              <a:t>と呼ばれています。</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4780A38C-BEB5-436C-A83A-F9D20954791B}"/>
              </a:ext>
            </a:extLst>
          </p:cNvPr>
          <p:cNvSpPr>
            <a:spLocks noGrp="1"/>
          </p:cNvSpPr>
          <p:nvPr>
            <p:ph type="sldNum" sz="quarter" idx="12"/>
          </p:nvPr>
        </p:nvSpPr>
        <p:spPr/>
        <p:txBody>
          <a:bodyPr/>
          <a:lstStyle/>
          <a:p>
            <a:fld id="{57114E26-2483-49A6-BD16-549090905E5E}" type="slidenum">
              <a:rPr kumimoji="1" lang="ja-JP" altLang="en-US" smtClean="0"/>
              <a:t>6</a:t>
            </a:fld>
            <a:endParaRPr kumimoji="1" lang="ja-JP" altLang="en-US"/>
          </a:p>
        </p:txBody>
      </p:sp>
    </p:spTree>
    <p:extLst>
      <p:ext uri="{BB962C8B-B14F-4D97-AF65-F5344CB8AC3E}">
        <p14:creationId xmlns:p14="http://schemas.microsoft.com/office/powerpoint/2010/main" val="197641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新型コロナ</a:t>
            </a:r>
            <a:r>
              <a:rPr lang="ja-JP" altLang="en-US" sz="3600" dirty="0">
                <a:effectLst>
                  <a:outerShdw blurRad="38100" dist="38100" dir="2700000" algn="tl">
                    <a:srgbClr val="000000">
                      <a:alpha val="43137"/>
                    </a:srgbClr>
                  </a:outerShdw>
                </a:effectLst>
                <a:latin typeface="+mj-ea"/>
                <a:ea typeface="+mj-ea"/>
              </a:rPr>
              <a:t>ワクチンの接種を望まない場合、受け　</a:t>
            </a:r>
            <a:endParaRPr lang="en-US" altLang="ja-JP" sz="3600" dirty="0">
              <a:effectLst>
                <a:outerShdw blurRad="38100" dist="38100" dir="2700000" algn="tl">
                  <a:srgbClr val="000000">
                    <a:alpha val="43137"/>
                  </a:srgbClr>
                </a:outerShdw>
              </a:effectLst>
              <a:latin typeface="+mj-ea"/>
              <a:ea typeface="+mj-ea"/>
            </a:endParaRPr>
          </a:p>
          <a:p>
            <a:r>
              <a:rPr lang="ja-JP" altLang="en-US" sz="3600" dirty="0">
                <a:effectLst>
                  <a:outerShdw blurRad="38100" dist="38100" dir="2700000" algn="tl">
                    <a:srgbClr val="000000">
                      <a:alpha val="43137"/>
                    </a:srgbClr>
                  </a:outerShdw>
                </a:effectLst>
                <a:latin typeface="+mj-ea"/>
                <a:ea typeface="+mj-ea"/>
              </a:rPr>
              <a:t>　 なくてもよいですか。</a:t>
            </a:r>
            <a:endParaRPr kumimoji="1" lang="ja-JP" altLang="en-US" sz="3600" dirty="0">
              <a:effectLst>
                <a:outerShdw blurRad="38100" dist="38100" dir="2700000" algn="tl">
                  <a:srgbClr val="000000">
                    <a:alpha val="43137"/>
                  </a:srgbClr>
                </a:outerShdw>
              </a:effectLst>
              <a:latin typeface="+mj-ea"/>
              <a:ea typeface="+mj-ea"/>
            </a:endParaRP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3600" b="1" dirty="0">
                <a:solidFill>
                  <a:srgbClr val="0070C0"/>
                </a:solidFill>
                <a:latin typeface="+mj-ea"/>
                <a:ea typeface="+mj-ea"/>
              </a:rPr>
              <a:t>Ａ</a:t>
            </a:r>
            <a:r>
              <a:rPr lang="ja-JP" altLang="en-US" sz="3600" dirty="0">
                <a:solidFill>
                  <a:srgbClr val="0070C0"/>
                </a:solidFill>
                <a:latin typeface="+mj-ea"/>
                <a:ea typeface="+mj-ea"/>
              </a:rPr>
              <a:t> 接種による</a:t>
            </a:r>
            <a:r>
              <a:rPr lang="ja-JP" altLang="en-US" sz="3600" u="heavy" dirty="0">
                <a:solidFill>
                  <a:srgbClr val="0070C0"/>
                </a:solidFill>
                <a:uFill>
                  <a:solidFill>
                    <a:srgbClr val="FF0000"/>
                  </a:solidFill>
                </a:uFill>
                <a:latin typeface="+mj-ea"/>
                <a:ea typeface="+mj-ea"/>
              </a:rPr>
              <a:t>発症予防効果などのメリットが、副反　</a:t>
            </a:r>
            <a:endParaRPr lang="en-US" altLang="ja-JP" sz="3600" u="heavy" dirty="0">
              <a:solidFill>
                <a:srgbClr val="0070C0"/>
              </a:solidFill>
              <a:uFill>
                <a:solidFill>
                  <a:srgbClr val="FF0000"/>
                </a:solidFill>
              </a:uFill>
              <a:latin typeface="+mj-ea"/>
              <a:ea typeface="+mj-ea"/>
            </a:endParaRPr>
          </a:p>
          <a:p>
            <a:r>
              <a:rPr lang="ja-JP" altLang="en-US" sz="3600" dirty="0">
                <a:solidFill>
                  <a:srgbClr val="0070C0"/>
                </a:solidFill>
                <a:uFill>
                  <a:solidFill>
                    <a:srgbClr val="FF0000"/>
                  </a:solidFill>
                </a:uFill>
                <a:latin typeface="+mj-ea"/>
                <a:ea typeface="+mj-ea"/>
              </a:rPr>
              <a:t>　 </a:t>
            </a:r>
            <a:r>
              <a:rPr lang="ja-JP" altLang="en-US" sz="3600" u="heavy" dirty="0">
                <a:solidFill>
                  <a:srgbClr val="0070C0"/>
                </a:solidFill>
                <a:uFill>
                  <a:solidFill>
                    <a:srgbClr val="FF0000"/>
                  </a:solidFill>
                </a:uFill>
                <a:latin typeface="+mj-ea"/>
                <a:ea typeface="+mj-ea"/>
              </a:rPr>
              <a:t>応などのデメリットよりも大きいことを確認して</a:t>
            </a:r>
            <a:endParaRPr lang="en-US" altLang="ja-JP" sz="3600" u="heavy" dirty="0">
              <a:solidFill>
                <a:srgbClr val="0070C0"/>
              </a:solidFill>
              <a:uFill>
                <a:solidFill>
                  <a:srgbClr val="FF0000"/>
                </a:solidFill>
              </a:uFill>
              <a:latin typeface="+mj-ea"/>
              <a:ea typeface="+mj-ea"/>
            </a:endParaRPr>
          </a:p>
          <a:p>
            <a:r>
              <a:rPr lang="ja-JP" altLang="en-US" sz="3600" dirty="0">
                <a:solidFill>
                  <a:srgbClr val="0070C0"/>
                </a:solidFill>
                <a:uFill>
                  <a:solidFill>
                    <a:srgbClr val="FF0000"/>
                  </a:solidFill>
                </a:uFill>
                <a:latin typeface="+mj-ea"/>
                <a:ea typeface="+mj-ea"/>
              </a:rPr>
              <a:t>　 </a:t>
            </a:r>
            <a:r>
              <a:rPr lang="ja-JP" altLang="en-US" sz="3600" u="heavy" dirty="0">
                <a:solidFill>
                  <a:srgbClr val="0070C0"/>
                </a:solidFill>
                <a:uFill>
                  <a:solidFill>
                    <a:srgbClr val="FF0000"/>
                  </a:solidFill>
                </a:uFill>
                <a:latin typeface="+mj-ea"/>
                <a:ea typeface="+mj-ea"/>
              </a:rPr>
              <a:t>接種をお勧めしています</a:t>
            </a:r>
            <a:r>
              <a:rPr lang="ja-JP" altLang="en-US" sz="3600" dirty="0">
                <a:solidFill>
                  <a:srgbClr val="0070C0"/>
                </a:solidFill>
                <a:latin typeface="+mj-ea"/>
                <a:ea typeface="+mj-ea"/>
              </a:rPr>
              <a:t>が、接種は強制ではなく、</a:t>
            </a:r>
            <a:endParaRPr lang="en-US" altLang="ja-JP" sz="3600" dirty="0">
              <a:solidFill>
                <a:srgbClr val="0070C0"/>
              </a:solidFill>
              <a:latin typeface="+mj-ea"/>
              <a:ea typeface="+mj-ea"/>
            </a:endParaRPr>
          </a:p>
          <a:p>
            <a:r>
              <a:rPr kumimoji="1" lang="ja-JP" altLang="en-US" sz="3600" dirty="0">
                <a:solidFill>
                  <a:srgbClr val="0070C0"/>
                </a:solidFill>
                <a:latin typeface="+mj-ea"/>
                <a:ea typeface="+mj-ea"/>
              </a:rPr>
              <a:t>　 あくまで</a:t>
            </a:r>
            <a:r>
              <a:rPr kumimoji="1" lang="ja-JP" altLang="en-US" sz="3600" dirty="0">
                <a:solidFill>
                  <a:srgbClr val="FF0000"/>
                </a:solidFill>
                <a:latin typeface="+mj-ea"/>
                <a:ea typeface="+mj-ea"/>
              </a:rPr>
              <a:t>本人の意思</a:t>
            </a:r>
            <a:r>
              <a:rPr kumimoji="1" lang="ja-JP" altLang="en-US" sz="3600" dirty="0">
                <a:solidFill>
                  <a:srgbClr val="0070C0"/>
                </a:solidFill>
                <a:latin typeface="+mj-ea"/>
                <a:ea typeface="+mj-ea"/>
              </a:rPr>
              <a:t>に基づき受けるものであり、　</a:t>
            </a:r>
            <a:endParaRPr kumimoji="1" lang="en-US" altLang="ja-JP" sz="3600" dirty="0">
              <a:solidFill>
                <a:srgbClr val="0070C0"/>
              </a:solidFill>
              <a:latin typeface="+mj-ea"/>
              <a:ea typeface="+mj-ea"/>
            </a:endParaRPr>
          </a:p>
          <a:p>
            <a:r>
              <a:rPr kumimoji="1" lang="ja-JP" altLang="en-US" sz="3600" dirty="0">
                <a:solidFill>
                  <a:srgbClr val="0070C0"/>
                </a:solidFill>
                <a:latin typeface="+mj-ea"/>
                <a:ea typeface="+mj-ea"/>
              </a:rPr>
              <a:t>　 本人の同意なく行われることはありません。</a:t>
            </a:r>
            <a:endParaRPr kumimoji="1"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A8478604-2280-4FA2-8EF6-7F7EA6099CA4}"/>
              </a:ext>
            </a:extLst>
          </p:cNvPr>
          <p:cNvSpPr>
            <a:spLocks noGrp="1"/>
          </p:cNvSpPr>
          <p:nvPr>
            <p:ph type="sldNum" sz="quarter" idx="12"/>
          </p:nvPr>
        </p:nvSpPr>
        <p:spPr/>
        <p:txBody>
          <a:bodyPr/>
          <a:lstStyle/>
          <a:p>
            <a:fld id="{57114E26-2483-49A6-BD16-549090905E5E}" type="slidenum">
              <a:rPr kumimoji="1" lang="ja-JP" altLang="en-US" smtClean="0"/>
              <a:t>7</a:t>
            </a:fld>
            <a:endParaRPr kumimoji="1" lang="ja-JP" altLang="en-US"/>
          </a:p>
        </p:txBody>
      </p:sp>
    </p:spTree>
    <p:extLst>
      <p:ext uri="{BB962C8B-B14F-4D97-AF65-F5344CB8AC3E}">
        <p14:creationId xmlns:p14="http://schemas.microsoft.com/office/powerpoint/2010/main" val="1449529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クロール: 横 4">
            <a:extLst>
              <a:ext uri="{FF2B5EF4-FFF2-40B4-BE49-F238E27FC236}">
                <a16:creationId xmlns:a16="http://schemas.microsoft.com/office/drawing/2014/main" id="{4275A80F-A508-4FB0-B16C-231136644482}"/>
              </a:ext>
            </a:extLst>
          </p:cNvPr>
          <p:cNvSpPr/>
          <p:nvPr/>
        </p:nvSpPr>
        <p:spPr>
          <a:xfrm>
            <a:off x="291548" y="298173"/>
            <a:ext cx="11608904" cy="2378765"/>
          </a:xfrm>
          <a:prstGeom prst="horizontalScroll">
            <a:avLst>
              <a:gd name="adj" fmla="val 86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effectLst>
                  <a:outerShdw blurRad="38100" dist="38100" dir="2700000" algn="tl">
                    <a:srgbClr val="000000">
                      <a:alpha val="43137"/>
                    </a:srgbClr>
                  </a:outerShdw>
                </a:effectLst>
                <a:latin typeface="+mj-ea"/>
                <a:ea typeface="+mj-ea"/>
              </a:rPr>
              <a:t>Ｑ</a:t>
            </a:r>
            <a:r>
              <a:rPr lang="ja-JP" altLang="en-US" sz="3600" dirty="0">
                <a:effectLst>
                  <a:outerShdw blurRad="38100" dist="38100" dir="2700000" algn="tl">
                    <a:srgbClr val="000000">
                      <a:alpha val="43137"/>
                    </a:srgbClr>
                  </a:outerShdw>
                </a:effectLst>
                <a:latin typeface="+mj-ea"/>
                <a:ea typeface="+mj-ea"/>
              </a:rPr>
              <a:t> 「</a:t>
            </a:r>
            <a:r>
              <a:rPr kumimoji="1" lang="ja-JP" altLang="en-US" sz="3600" dirty="0">
                <a:effectLst>
                  <a:outerShdw blurRad="38100" dist="38100" dir="2700000" algn="tl">
                    <a:srgbClr val="000000">
                      <a:alpha val="43137"/>
                    </a:srgbClr>
                  </a:outerShdw>
                </a:effectLst>
                <a:latin typeface="+mj-ea"/>
                <a:ea typeface="+mj-ea"/>
              </a:rPr>
              <a:t>集団免疫」とは何</a:t>
            </a:r>
            <a:r>
              <a:rPr lang="ja-JP" altLang="en-US" sz="3600" dirty="0">
                <a:effectLst>
                  <a:outerShdw blurRad="38100" dist="38100" dir="2700000" algn="tl">
                    <a:srgbClr val="000000">
                      <a:alpha val="43137"/>
                    </a:srgbClr>
                  </a:outerShdw>
                </a:effectLst>
                <a:latin typeface="+mj-ea"/>
                <a:ea typeface="+mj-ea"/>
              </a:rPr>
              <a:t>ですか。</a:t>
            </a:r>
            <a:endParaRPr kumimoji="1" lang="ja-JP" altLang="en-US" sz="3600" dirty="0">
              <a:effectLst>
                <a:outerShdw blurRad="38100" dist="38100" dir="2700000" algn="tl">
                  <a:srgbClr val="000000">
                    <a:alpha val="43137"/>
                  </a:srgbClr>
                </a:outerShdw>
              </a:effectLst>
              <a:latin typeface="+mj-ea"/>
              <a:ea typeface="+mj-ea"/>
            </a:endParaRPr>
          </a:p>
        </p:txBody>
      </p:sp>
      <p:sp>
        <p:nvSpPr>
          <p:cNvPr id="6" name="フローチャート: 代替処理 5">
            <a:extLst>
              <a:ext uri="{FF2B5EF4-FFF2-40B4-BE49-F238E27FC236}">
                <a16:creationId xmlns:a16="http://schemas.microsoft.com/office/drawing/2014/main" id="{57C24930-455B-4161-95C8-33BC64CD5770}"/>
              </a:ext>
            </a:extLst>
          </p:cNvPr>
          <p:cNvSpPr/>
          <p:nvPr/>
        </p:nvSpPr>
        <p:spPr>
          <a:xfrm>
            <a:off x="291548" y="2994990"/>
            <a:ext cx="11622157" cy="3352801"/>
          </a:xfrm>
          <a:prstGeom prst="flowChartAlternateProcess">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600" b="1" dirty="0">
              <a:solidFill>
                <a:srgbClr val="0070C0"/>
              </a:solidFill>
              <a:latin typeface="+mj-ea"/>
              <a:ea typeface="+mj-ea"/>
            </a:endParaRPr>
          </a:p>
          <a:p>
            <a:r>
              <a:rPr lang="ja-JP" altLang="en-US" sz="3600" b="1" dirty="0">
                <a:solidFill>
                  <a:srgbClr val="0070C0"/>
                </a:solidFill>
                <a:latin typeface="+mj-ea"/>
                <a:ea typeface="+mj-ea"/>
              </a:rPr>
              <a:t>Ａ</a:t>
            </a:r>
            <a:r>
              <a:rPr lang="ja-JP" altLang="en-US" sz="3600" dirty="0">
                <a:solidFill>
                  <a:srgbClr val="0070C0"/>
                </a:solidFill>
                <a:latin typeface="+mj-ea"/>
                <a:ea typeface="+mj-ea"/>
              </a:rPr>
              <a:t> 人口の一定割合以上の人が免疫を持つと、感染患</a:t>
            </a:r>
            <a:endParaRPr lang="en-US" altLang="ja-JP" sz="3600" dirty="0">
              <a:solidFill>
                <a:srgbClr val="0070C0"/>
              </a:solidFill>
              <a:latin typeface="+mj-ea"/>
              <a:ea typeface="+mj-ea"/>
            </a:endParaRPr>
          </a:p>
          <a:p>
            <a:r>
              <a:rPr lang="ja-JP" altLang="en-US" sz="3600" dirty="0">
                <a:solidFill>
                  <a:srgbClr val="0070C0"/>
                </a:solidFill>
                <a:latin typeface="+mj-ea"/>
                <a:ea typeface="+mj-ea"/>
              </a:rPr>
              <a:t>　 者が出ても、</a:t>
            </a:r>
            <a:r>
              <a:rPr lang="ja-JP" altLang="en-US" sz="3600" dirty="0">
                <a:solidFill>
                  <a:srgbClr val="FF0000"/>
                </a:solidFill>
                <a:latin typeface="+mj-ea"/>
                <a:ea typeface="+mj-ea"/>
              </a:rPr>
              <a:t>他の人に感染しにくくなる</a:t>
            </a:r>
            <a:r>
              <a:rPr lang="ja-JP" altLang="en-US" sz="3600" dirty="0">
                <a:solidFill>
                  <a:srgbClr val="0070C0"/>
                </a:solidFill>
                <a:latin typeface="+mj-ea"/>
                <a:ea typeface="+mj-ea"/>
              </a:rPr>
              <a:t>ことで、</a:t>
            </a:r>
            <a:endParaRPr lang="en-US" altLang="ja-JP" sz="3600" dirty="0">
              <a:solidFill>
                <a:srgbClr val="0070C0"/>
              </a:solidFill>
              <a:latin typeface="+mj-ea"/>
              <a:ea typeface="+mj-ea"/>
            </a:endParaRPr>
          </a:p>
          <a:p>
            <a:r>
              <a:rPr lang="ja-JP" altLang="en-US" sz="3600" dirty="0">
                <a:solidFill>
                  <a:srgbClr val="0070C0"/>
                </a:solidFill>
                <a:latin typeface="+mj-ea"/>
                <a:ea typeface="+mj-ea"/>
              </a:rPr>
              <a:t>　 感染症が流行しなくなる状態のことです。</a:t>
            </a:r>
            <a:endParaRPr lang="en-US" altLang="ja-JP" sz="3600" dirty="0">
              <a:solidFill>
                <a:srgbClr val="0070C0"/>
              </a:solidFill>
              <a:latin typeface="+mj-ea"/>
              <a:ea typeface="+mj-ea"/>
            </a:endParaRPr>
          </a:p>
        </p:txBody>
      </p:sp>
      <p:sp>
        <p:nvSpPr>
          <p:cNvPr id="2" name="スライド番号プレースホルダー 1">
            <a:extLst>
              <a:ext uri="{FF2B5EF4-FFF2-40B4-BE49-F238E27FC236}">
                <a16:creationId xmlns:a16="http://schemas.microsoft.com/office/drawing/2014/main" id="{7DDD62A0-1A79-41B2-ACF7-6D654AF4E68C}"/>
              </a:ext>
            </a:extLst>
          </p:cNvPr>
          <p:cNvSpPr>
            <a:spLocks noGrp="1"/>
          </p:cNvSpPr>
          <p:nvPr>
            <p:ph type="sldNum" sz="quarter" idx="12"/>
          </p:nvPr>
        </p:nvSpPr>
        <p:spPr/>
        <p:txBody>
          <a:bodyPr/>
          <a:lstStyle/>
          <a:p>
            <a:fld id="{57114E26-2483-49A6-BD16-549090905E5E}" type="slidenum">
              <a:rPr kumimoji="1" lang="ja-JP" altLang="en-US" smtClean="0"/>
              <a:t>8</a:t>
            </a:fld>
            <a:endParaRPr kumimoji="1" lang="ja-JP" altLang="en-US"/>
          </a:p>
        </p:txBody>
      </p:sp>
    </p:spTree>
    <p:extLst>
      <p:ext uri="{BB962C8B-B14F-4D97-AF65-F5344CB8AC3E}">
        <p14:creationId xmlns:p14="http://schemas.microsoft.com/office/powerpoint/2010/main" val="3959848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0019.jpg">
            <a:extLst>
              <a:ext uri="{FF2B5EF4-FFF2-40B4-BE49-F238E27FC236}">
                <a16:creationId xmlns:a16="http://schemas.microsoft.com/office/drawing/2014/main" id="{CA8614E7-F9F4-49A5-B600-78D0AF6D319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712" y="1219200"/>
            <a:ext cx="10356575" cy="5526156"/>
          </a:xfrm>
          <a:prstGeom prst="rect">
            <a:avLst/>
          </a:prstGeom>
          <a:noFill/>
          <a:ln>
            <a:noFill/>
          </a:ln>
        </p:spPr>
      </p:pic>
      <p:sp>
        <p:nvSpPr>
          <p:cNvPr id="3" name="フローチャート: 代替処理 2">
            <a:extLst>
              <a:ext uri="{FF2B5EF4-FFF2-40B4-BE49-F238E27FC236}">
                <a16:creationId xmlns:a16="http://schemas.microsoft.com/office/drawing/2014/main" id="{AA7500F6-B16B-4D16-BB8C-D748D8FED58D}"/>
              </a:ext>
            </a:extLst>
          </p:cNvPr>
          <p:cNvSpPr/>
          <p:nvPr/>
        </p:nvSpPr>
        <p:spPr>
          <a:xfrm>
            <a:off x="2763078" y="377686"/>
            <a:ext cx="6665843" cy="708992"/>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n>
                  <a:solidFill>
                    <a:schemeClr val="tx2">
                      <a:lumMod val="60000"/>
                      <a:lumOff val="40000"/>
                    </a:schemeClr>
                  </a:solidFill>
                </a:ln>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「集団免疫」のイメージ図</a:t>
            </a:r>
          </a:p>
        </p:txBody>
      </p:sp>
      <p:sp>
        <p:nvSpPr>
          <p:cNvPr id="4" name="スライド番号プレースホルダー 3">
            <a:extLst>
              <a:ext uri="{FF2B5EF4-FFF2-40B4-BE49-F238E27FC236}">
                <a16:creationId xmlns:a16="http://schemas.microsoft.com/office/drawing/2014/main" id="{0256792E-3A7A-4423-A447-AD9399ACA30F}"/>
              </a:ext>
            </a:extLst>
          </p:cNvPr>
          <p:cNvSpPr>
            <a:spLocks noGrp="1"/>
          </p:cNvSpPr>
          <p:nvPr>
            <p:ph type="sldNum" sz="quarter" idx="12"/>
          </p:nvPr>
        </p:nvSpPr>
        <p:spPr/>
        <p:txBody>
          <a:bodyPr/>
          <a:lstStyle/>
          <a:p>
            <a:fld id="{57114E26-2483-49A6-BD16-549090905E5E}" type="slidenum">
              <a:rPr kumimoji="1" lang="ja-JP" altLang="en-US" smtClean="0"/>
              <a:t>9</a:t>
            </a:fld>
            <a:endParaRPr kumimoji="1" lang="ja-JP" altLang="en-US"/>
          </a:p>
        </p:txBody>
      </p:sp>
      <p:sp>
        <p:nvSpPr>
          <p:cNvPr id="5" name="テキスト ボックス 4">
            <a:extLst>
              <a:ext uri="{FF2B5EF4-FFF2-40B4-BE49-F238E27FC236}">
                <a16:creationId xmlns:a16="http://schemas.microsoft.com/office/drawing/2014/main" id="{3E27CEAB-7384-4581-930F-AABDEE6CB53F}"/>
              </a:ext>
            </a:extLst>
          </p:cNvPr>
          <p:cNvSpPr txBox="1"/>
          <p:nvPr/>
        </p:nvSpPr>
        <p:spPr>
          <a:xfrm>
            <a:off x="366321" y="5707915"/>
            <a:ext cx="6768995" cy="907941"/>
          </a:xfrm>
          <a:prstGeom prst="rect">
            <a:avLst/>
          </a:prstGeom>
          <a:noFill/>
          <a:ln w="38100">
            <a:solidFill>
              <a:srgbClr val="FF0000"/>
            </a:solidFill>
          </a:ln>
        </p:spPr>
        <p:txBody>
          <a:bodyPr wrap="square" rtlCol="0">
            <a:spAutoFit/>
          </a:bodyPr>
          <a:lstStyle/>
          <a:p>
            <a:r>
              <a:rPr kumimoji="1" lang="ja-JP" altLang="en-US" sz="2400" b="1" dirty="0">
                <a:latin typeface="ＭＳ ゴシック" panose="020B0609070205080204" pitchFamily="49" charset="-128"/>
                <a:ea typeface="ＭＳ ゴシック" panose="020B0609070205080204" pitchFamily="49" charset="-128"/>
              </a:rPr>
              <a:t>集団の中の多くの人がワクチン接種することで、</a:t>
            </a:r>
            <a:endParaRPr kumimoji="1" lang="en-US" altLang="ja-JP" sz="2400" b="1" dirty="0">
              <a:latin typeface="ＭＳ ゴシック" panose="020B0609070205080204" pitchFamily="49" charset="-128"/>
              <a:ea typeface="ＭＳ ゴシック" panose="020B0609070205080204" pitchFamily="49" charset="-128"/>
            </a:endParaRPr>
          </a:p>
          <a:p>
            <a:pPr>
              <a:spcBef>
                <a:spcPts val="600"/>
              </a:spcBef>
            </a:pPr>
            <a:r>
              <a:rPr kumimoji="1" lang="ja-JP" altLang="en-US" sz="2400" b="1" dirty="0">
                <a:latin typeface="ＭＳ ゴシック" panose="020B0609070205080204" pitchFamily="49" charset="-128"/>
                <a:ea typeface="ＭＳ ゴシック" panose="020B0609070205080204" pitchFamily="49" charset="-128"/>
              </a:rPr>
              <a:t>集団全体を感染から守ることができます。</a:t>
            </a:r>
          </a:p>
        </p:txBody>
      </p:sp>
    </p:spTree>
    <p:extLst>
      <p:ext uri="{BB962C8B-B14F-4D97-AF65-F5344CB8AC3E}">
        <p14:creationId xmlns:p14="http://schemas.microsoft.com/office/powerpoint/2010/main" val="249463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縞模様">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光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1757</TotalTime>
  <Words>2836</Words>
  <Application>Microsoft Office PowerPoint</Application>
  <PresentationFormat>ワイド画面</PresentationFormat>
  <Paragraphs>249</Paragraphs>
  <Slides>30</Slides>
  <Notes>30</Notes>
  <HiddenSlides>0</HiddenSlides>
  <MMClips>1</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30</vt:i4>
      </vt:variant>
    </vt:vector>
  </HeadingPairs>
  <TitlesOfParts>
    <vt:vector size="46" baseType="lpstr">
      <vt:lpstr>HGP創英角ｺﾞｼｯｸUB</vt:lpstr>
      <vt:lpstr>HGS創英角ｺﾞｼｯｸUB</vt:lpstr>
      <vt:lpstr>HG丸ｺﾞｼｯｸM-PRO</vt:lpstr>
      <vt:lpstr>HG創英角ﾎﾟｯﾌﾟ体</vt:lpstr>
      <vt:lpstr>ＭＳ Ｐゴシック</vt:lpstr>
      <vt:lpstr>ＭＳ Ｐ明朝</vt:lpstr>
      <vt:lpstr>ＭＳ ゴシック</vt:lpstr>
      <vt:lpstr>游ゴシック</vt:lpstr>
      <vt:lpstr>游ゴシック Light</vt:lpstr>
      <vt:lpstr>Arial</vt:lpstr>
      <vt:lpstr>Corbel</vt:lpstr>
      <vt:lpstr>Garamond</vt:lpstr>
      <vt:lpstr>Wingdings</vt:lpstr>
      <vt:lpstr>オーガニック</vt:lpstr>
      <vt:lpstr>縞模様</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敦志</dc:creator>
  <cp:lastModifiedBy>兵庫県立大学附属高等学校</cp:lastModifiedBy>
  <cp:revision>120</cp:revision>
  <cp:lastPrinted>2021-10-13T04:41:31Z</cp:lastPrinted>
  <dcterms:created xsi:type="dcterms:W3CDTF">2021-09-09T03:59:34Z</dcterms:created>
  <dcterms:modified xsi:type="dcterms:W3CDTF">2021-10-27T23:52:48Z</dcterms:modified>
</cp:coreProperties>
</file>