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DF9E719-CA05-4C95-B4A2-C5513FC32B41}"/>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r>
              <a:rPr kumimoji="1" lang="en-US" altLang="ja-JP"/>
              <a:t>12/8</a:t>
            </a:r>
            <a:r>
              <a:rPr kumimoji="1" lang="ja-JP" altLang="en-US"/>
              <a:t>庁内打ち合わせ資料</a:t>
            </a:r>
          </a:p>
        </p:txBody>
      </p:sp>
      <p:sp>
        <p:nvSpPr>
          <p:cNvPr id="3" name="日付プレースホルダー 2">
            <a:extLst>
              <a:ext uri="{FF2B5EF4-FFF2-40B4-BE49-F238E27FC236}">
                <a16:creationId xmlns:a16="http://schemas.microsoft.com/office/drawing/2014/main" id="{0D80A3F0-F3B0-4779-ABFB-8244A1DB1A69}"/>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07C75D93-C16E-4768-827B-3B35A0A10D2C}" type="datetimeFigureOut">
              <a:rPr kumimoji="1" lang="ja-JP" altLang="en-US" smtClean="0"/>
              <a:t>2021/4/28</a:t>
            </a:fld>
            <a:endParaRPr kumimoji="1" lang="ja-JP" altLang="en-US"/>
          </a:p>
        </p:txBody>
      </p:sp>
      <p:sp>
        <p:nvSpPr>
          <p:cNvPr id="4" name="フッター プレースホルダー 3">
            <a:extLst>
              <a:ext uri="{FF2B5EF4-FFF2-40B4-BE49-F238E27FC236}">
                <a16:creationId xmlns:a16="http://schemas.microsoft.com/office/drawing/2014/main" id="{CD628E7D-1BF7-4B34-B0A8-F66DB64221E0}"/>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CDD42CB-E974-4E4A-BB68-2F72DD883F15}"/>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551B79FB-E172-4B05-8F9C-6208162355FC}" type="slidenum">
              <a:rPr kumimoji="1" lang="ja-JP" altLang="en-US" smtClean="0"/>
              <a:t>‹#›</a:t>
            </a:fld>
            <a:endParaRPr kumimoji="1" lang="ja-JP" altLang="en-US"/>
          </a:p>
        </p:txBody>
      </p:sp>
    </p:spTree>
    <p:extLst>
      <p:ext uri="{BB962C8B-B14F-4D97-AF65-F5344CB8AC3E}">
        <p14:creationId xmlns:p14="http://schemas.microsoft.com/office/powerpoint/2010/main" val="42265325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r>
              <a:rPr kumimoji="1" lang="en-US" altLang="ja-JP"/>
              <a:t>12/8</a:t>
            </a:r>
            <a:r>
              <a:rPr kumimoji="1" lang="ja-JP" altLang="en-US"/>
              <a:t>庁内打ち合わせ資料</a:t>
            </a:r>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4D85D0F-96A7-4E9A-A25D-EE92F9B38FAC}" type="datetimeFigureOut">
              <a:rPr kumimoji="1" lang="ja-JP" altLang="en-US" smtClean="0"/>
              <a:t>2021/4/28</a:t>
            </a:fld>
            <a:endParaRPr kumimoji="1" lang="ja-JP" altLang="en-US"/>
          </a:p>
        </p:txBody>
      </p:sp>
      <p:sp>
        <p:nvSpPr>
          <p:cNvPr id="4" name="スライド イメージ プレースホルダー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B8E3D56-A266-421B-A85C-734EA326C571}" type="slidenum">
              <a:rPr kumimoji="1" lang="ja-JP" altLang="en-US" smtClean="0"/>
              <a:t>‹#›</a:t>
            </a:fld>
            <a:endParaRPr kumimoji="1" lang="ja-JP" altLang="en-US"/>
          </a:p>
        </p:txBody>
      </p:sp>
    </p:spTree>
    <p:extLst>
      <p:ext uri="{BB962C8B-B14F-4D97-AF65-F5344CB8AC3E}">
        <p14:creationId xmlns:p14="http://schemas.microsoft.com/office/powerpoint/2010/main" val="65316538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770535-4979-472A-BB8F-1D36A8107CC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E2096EB-ABF7-47D2-9997-A3A4F892A0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BE50990-140E-4824-BFCD-5BA78844F8E9}"/>
              </a:ext>
            </a:extLst>
          </p:cNvPr>
          <p:cNvSpPr>
            <a:spLocks noGrp="1"/>
          </p:cNvSpPr>
          <p:nvPr>
            <p:ph type="dt" sz="half" idx="10"/>
          </p:nvPr>
        </p:nvSpPr>
        <p:spPr/>
        <p:txBody>
          <a:bodyPr/>
          <a:lstStyle/>
          <a:p>
            <a:fld id="{A180E5E8-3787-469B-8F11-B72B338193D6}" type="datetime1">
              <a:rPr kumimoji="1" lang="ja-JP" altLang="en-US" smtClean="0"/>
              <a:t>2021/4/28</a:t>
            </a:fld>
            <a:endParaRPr kumimoji="1" lang="ja-JP" altLang="en-US"/>
          </a:p>
        </p:txBody>
      </p:sp>
      <p:sp>
        <p:nvSpPr>
          <p:cNvPr id="5" name="フッター プレースホルダー 4">
            <a:extLst>
              <a:ext uri="{FF2B5EF4-FFF2-40B4-BE49-F238E27FC236}">
                <a16:creationId xmlns:a16="http://schemas.microsoft.com/office/drawing/2014/main" id="{EF00D395-4AB8-47FA-8893-6AA64B0AD5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B86A33E-4F06-416A-9930-03FE96B79C41}"/>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805569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5BE04D-55E9-4116-87AF-07953A007B0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818D7CE-B385-4E18-A815-85D35684EDA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D788B8-BF35-4A28-917F-F1AF9E327B20}"/>
              </a:ext>
            </a:extLst>
          </p:cNvPr>
          <p:cNvSpPr>
            <a:spLocks noGrp="1"/>
          </p:cNvSpPr>
          <p:nvPr>
            <p:ph type="dt" sz="half" idx="10"/>
          </p:nvPr>
        </p:nvSpPr>
        <p:spPr/>
        <p:txBody>
          <a:bodyPr/>
          <a:lstStyle/>
          <a:p>
            <a:fld id="{A1959579-48A7-4BDF-A93F-B57CDBABD6DB}" type="datetime1">
              <a:rPr kumimoji="1" lang="ja-JP" altLang="en-US" smtClean="0"/>
              <a:t>2021/4/28</a:t>
            </a:fld>
            <a:endParaRPr kumimoji="1" lang="ja-JP" altLang="en-US"/>
          </a:p>
        </p:txBody>
      </p:sp>
      <p:sp>
        <p:nvSpPr>
          <p:cNvPr id="5" name="フッター プレースホルダー 4">
            <a:extLst>
              <a:ext uri="{FF2B5EF4-FFF2-40B4-BE49-F238E27FC236}">
                <a16:creationId xmlns:a16="http://schemas.microsoft.com/office/drawing/2014/main" id="{8F65AD44-2DFC-49A9-AB11-495AEC79E9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37CC032-7551-4DBB-9B5F-AF963C6C2D79}"/>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2444934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05D6444-71BF-4ABC-ABEE-E5C1612D7C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D5FDBE2-DE29-411A-9798-F275EACC18A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952E66A-A83A-43AC-8994-282D5AC2D127}"/>
              </a:ext>
            </a:extLst>
          </p:cNvPr>
          <p:cNvSpPr>
            <a:spLocks noGrp="1"/>
          </p:cNvSpPr>
          <p:nvPr>
            <p:ph type="dt" sz="half" idx="10"/>
          </p:nvPr>
        </p:nvSpPr>
        <p:spPr/>
        <p:txBody>
          <a:bodyPr/>
          <a:lstStyle/>
          <a:p>
            <a:fld id="{A1519FA1-504C-42F2-B32D-69D3FCFCC274}" type="datetime1">
              <a:rPr kumimoji="1" lang="ja-JP" altLang="en-US" smtClean="0"/>
              <a:t>2021/4/28</a:t>
            </a:fld>
            <a:endParaRPr kumimoji="1" lang="ja-JP" altLang="en-US"/>
          </a:p>
        </p:txBody>
      </p:sp>
      <p:sp>
        <p:nvSpPr>
          <p:cNvPr id="5" name="フッター プレースホルダー 4">
            <a:extLst>
              <a:ext uri="{FF2B5EF4-FFF2-40B4-BE49-F238E27FC236}">
                <a16:creationId xmlns:a16="http://schemas.microsoft.com/office/drawing/2014/main" id="{214B00C0-7A71-4735-9801-7761C9994E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FDD274F-CBDC-4BAB-AC26-9F32DF2424C4}"/>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125983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A2498E-1684-43CE-AF20-C5548B9F2D4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A622637-6069-4E5A-AC6B-B0EC90F4FD5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0A6516-DDD8-4541-8A36-53EB451DB05D}"/>
              </a:ext>
            </a:extLst>
          </p:cNvPr>
          <p:cNvSpPr>
            <a:spLocks noGrp="1"/>
          </p:cNvSpPr>
          <p:nvPr>
            <p:ph type="dt" sz="half" idx="10"/>
          </p:nvPr>
        </p:nvSpPr>
        <p:spPr/>
        <p:txBody>
          <a:bodyPr/>
          <a:lstStyle/>
          <a:p>
            <a:fld id="{CCB971AB-CD70-498A-89FC-63D45D4486E6}" type="datetime1">
              <a:rPr kumimoji="1" lang="ja-JP" altLang="en-US" smtClean="0"/>
              <a:t>2021/4/28</a:t>
            </a:fld>
            <a:endParaRPr kumimoji="1" lang="ja-JP" altLang="en-US"/>
          </a:p>
        </p:txBody>
      </p:sp>
      <p:sp>
        <p:nvSpPr>
          <p:cNvPr id="5" name="フッター プレースホルダー 4">
            <a:extLst>
              <a:ext uri="{FF2B5EF4-FFF2-40B4-BE49-F238E27FC236}">
                <a16:creationId xmlns:a16="http://schemas.microsoft.com/office/drawing/2014/main" id="{9121A41F-93D9-461A-93E7-21303839E6A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ECAF7D-B509-4E34-BCB0-B7FE46A9A798}"/>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1971223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3D6E0-CE71-418F-A759-59BCFB7CAF8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924293D-0D65-41FC-9E7A-A905F0FC45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23F6D7E-F470-4324-9A2E-E129BC1F6A75}"/>
              </a:ext>
            </a:extLst>
          </p:cNvPr>
          <p:cNvSpPr>
            <a:spLocks noGrp="1"/>
          </p:cNvSpPr>
          <p:nvPr>
            <p:ph type="dt" sz="half" idx="10"/>
          </p:nvPr>
        </p:nvSpPr>
        <p:spPr/>
        <p:txBody>
          <a:bodyPr/>
          <a:lstStyle/>
          <a:p>
            <a:fld id="{E5CDAA07-60FA-4418-B82C-2CBF41143C80}" type="datetime1">
              <a:rPr kumimoji="1" lang="ja-JP" altLang="en-US" smtClean="0"/>
              <a:t>2021/4/28</a:t>
            </a:fld>
            <a:endParaRPr kumimoji="1" lang="ja-JP" altLang="en-US"/>
          </a:p>
        </p:txBody>
      </p:sp>
      <p:sp>
        <p:nvSpPr>
          <p:cNvPr id="5" name="フッター プレースホルダー 4">
            <a:extLst>
              <a:ext uri="{FF2B5EF4-FFF2-40B4-BE49-F238E27FC236}">
                <a16:creationId xmlns:a16="http://schemas.microsoft.com/office/drawing/2014/main" id="{15B50DCB-BC9E-4074-9F3F-7135B124D1B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2F5245-10AE-4BBB-9829-21300567D484}"/>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2809030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5FF16C-1120-402F-8E6C-95D058B5857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56550FB-2DBC-4D65-BD73-0F01233578F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D3110F7-1EDF-441F-A587-6FF73336127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28B677F-1667-4549-A826-7FEA3570BC25}"/>
              </a:ext>
            </a:extLst>
          </p:cNvPr>
          <p:cNvSpPr>
            <a:spLocks noGrp="1"/>
          </p:cNvSpPr>
          <p:nvPr>
            <p:ph type="dt" sz="half" idx="10"/>
          </p:nvPr>
        </p:nvSpPr>
        <p:spPr/>
        <p:txBody>
          <a:bodyPr/>
          <a:lstStyle/>
          <a:p>
            <a:fld id="{BC205F5D-AA77-4848-A6DB-992E485CD67F}" type="datetime1">
              <a:rPr kumimoji="1" lang="ja-JP" altLang="en-US" smtClean="0"/>
              <a:t>2021/4/28</a:t>
            </a:fld>
            <a:endParaRPr kumimoji="1" lang="ja-JP" altLang="en-US"/>
          </a:p>
        </p:txBody>
      </p:sp>
      <p:sp>
        <p:nvSpPr>
          <p:cNvPr id="6" name="フッター プレースホルダー 5">
            <a:extLst>
              <a:ext uri="{FF2B5EF4-FFF2-40B4-BE49-F238E27FC236}">
                <a16:creationId xmlns:a16="http://schemas.microsoft.com/office/drawing/2014/main" id="{66C7CF6C-EE56-4788-914B-D1AB74BC648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B6622FC-D592-49D9-A5C6-6AB6F0387185}"/>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1609163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017152-68D9-41A7-9A1B-B4B9258961A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6F759BF-C5E4-42DC-9416-BC0AA45020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E76229-6598-43CA-AEFA-E9DEF003FAA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C0056D3-A4F8-4C92-AED1-6949994B21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AC9BF83-84CD-4CF3-8F10-9C0D8A8CA57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FBE37C6-548A-47DE-A00F-A199D33A5C4E}"/>
              </a:ext>
            </a:extLst>
          </p:cNvPr>
          <p:cNvSpPr>
            <a:spLocks noGrp="1"/>
          </p:cNvSpPr>
          <p:nvPr>
            <p:ph type="dt" sz="half" idx="10"/>
          </p:nvPr>
        </p:nvSpPr>
        <p:spPr/>
        <p:txBody>
          <a:bodyPr/>
          <a:lstStyle/>
          <a:p>
            <a:fld id="{92C6DF38-9FA5-47D6-A423-80ABE8FD9176}" type="datetime1">
              <a:rPr kumimoji="1" lang="ja-JP" altLang="en-US" smtClean="0"/>
              <a:t>2021/4/28</a:t>
            </a:fld>
            <a:endParaRPr kumimoji="1" lang="ja-JP" altLang="en-US"/>
          </a:p>
        </p:txBody>
      </p:sp>
      <p:sp>
        <p:nvSpPr>
          <p:cNvPr id="8" name="フッター プレースホルダー 7">
            <a:extLst>
              <a:ext uri="{FF2B5EF4-FFF2-40B4-BE49-F238E27FC236}">
                <a16:creationId xmlns:a16="http://schemas.microsoft.com/office/drawing/2014/main" id="{41D098C0-7267-4164-9046-0C886B49386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B0C299D-036D-4596-9D02-B754737A7FEA}"/>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2106982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848DE-B423-42A7-8FE5-A82CCE99A93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50E2CC4-5B65-4BB3-A60B-7F3C60803FB4}"/>
              </a:ext>
            </a:extLst>
          </p:cNvPr>
          <p:cNvSpPr>
            <a:spLocks noGrp="1"/>
          </p:cNvSpPr>
          <p:nvPr>
            <p:ph type="dt" sz="half" idx="10"/>
          </p:nvPr>
        </p:nvSpPr>
        <p:spPr/>
        <p:txBody>
          <a:bodyPr/>
          <a:lstStyle/>
          <a:p>
            <a:fld id="{D6FC4CD8-4566-4E4F-8170-1E5157FADA13}" type="datetime1">
              <a:rPr kumimoji="1" lang="ja-JP" altLang="en-US" smtClean="0"/>
              <a:t>2021/4/28</a:t>
            </a:fld>
            <a:endParaRPr kumimoji="1" lang="ja-JP" altLang="en-US"/>
          </a:p>
        </p:txBody>
      </p:sp>
      <p:sp>
        <p:nvSpPr>
          <p:cNvPr id="4" name="フッター プレースホルダー 3">
            <a:extLst>
              <a:ext uri="{FF2B5EF4-FFF2-40B4-BE49-F238E27FC236}">
                <a16:creationId xmlns:a16="http://schemas.microsoft.com/office/drawing/2014/main" id="{A500C4C1-82EC-49D3-AD86-A3F65952DBA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A0CA4D5-CE97-4278-841A-F273CC88526F}"/>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1251662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89402E7-961D-43A5-823C-59EB7021129D}"/>
              </a:ext>
            </a:extLst>
          </p:cNvPr>
          <p:cNvSpPr>
            <a:spLocks noGrp="1"/>
          </p:cNvSpPr>
          <p:nvPr>
            <p:ph type="dt" sz="half" idx="10"/>
          </p:nvPr>
        </p:nvSpPr>
        <p:spPr/>
        <p:txBody>
          <a:bodyPr/>
          <a:lstStyle/>
          <a:p>
            <a:fld id="{E0966E4F-FB4A-4F3F-97C3-A1644589C407}" type="datetime1">
              <a:rPr kumimoji="1" lang="ja-JP" altLang="en-US" smtClean="0"/>
              <a:t>2021/4/28</a:t>
            </a:fld>
            <a:endParaRPr kumimoji="1" lang="ja-JP" altLang="en-US"/>
          </a:p>
        </p:txBody>
      </p:sp>
      <p:sp>
        <p:nvSpPr>
          <p:cNvPr id="3" name="フッター プレースホルダー 2">
            <a:extLst>
              <a:ext uri="{FF2B5EF4-FFF2-40B4-BE49-F238E27FC236}">
                <a16:creationId xmlns:a16="http://schemas.microsoft.com/office/drawing/2014/main" id="{2D636824-43CA-4DE2-A59A-4C960833EB3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E9538C4-D117-4BDE-911E-F2CD18568608}"/>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1244938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A0E656-2AEA-4E23-9A52-0433B16352A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39312C4-1925-4824-848A-EB715F0D0C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6EE0CF7-FB2B-489A-9C0F-EFFFC49D32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F37B1A7-16B2-46D0-8BFC-C88F7C16F2F9}"/>
              </a:ext>
            </a:extLst>
          </p:cNvPr>
          <p:cNvSpPr>
            <a:spLocks noGrp="1"/>
          </p:cNvSpPr>
          <p:nvPr>
            <p:ph type="dt" sz="half" idx="10"/>
          </p:nvPr>
        </p:nvSpPr>
        <p:spPr/>
        <p:txBody>
          <a:bodyPr/>
          <a:lstStyle/>
          <a:p>
            <a:fld id="{3F3AA17F-F078-43E0-BD37-C37B8F9FCEA2}" type="datetime1">
              <a:rPr kumimoji="1" lang="ja-JP" altLang="en-US" smtClean="0"/>
              <a:t>2021/4/28</a:t>
            </a:fld>
            <a:endParaRPr kumimoji="1" lang="ja-JP" altLang="en-US"/>
          </a:p>
        </p:txBody>
      </p:sp>
      <p:sp>
        <p:nvSpPr>
          <p:cNvPr id="6" name="フッター プレースホルダー 5">
            <a:extLst>
              <a:ext uri="{FF2B5EF4-FFF2-40B4-BE49-F238E27FC236}">
                <a16:creationId xmlns:a16="http://schemas.microsoft.com/office/drawing/2014/main" id="{492E3813-6A08-4FDB-8077-21EC015AC18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D482B08-2414-45D2-BEFD-19C69A585CFF}"/>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2654343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355E66-6BEF-48B8-995E-44B3850107F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A884DF3-0A25-4FA5-A437-AB0A1FFCD1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AA8E83D-6D01-4D82-AB12-9136A66288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56BEBBF-C3C7-494F-8564-75A307C5D6F1}"/>
              </a:ext>
            </a:extLst>
          </p:cNvPr>
          <p:cNvSpPr>
            <a:spLocks noGrp="1"/>
          </p:cNvSpPr>
          <p:nvPr>
            <p:ph type="dt" sz="half" idx="10"/>
          </p:nvPr>
        </p:nvSpPr>
        <p:spPr/>
        <p:txBody>
          <a:bodyPr/>
          <a:lstStyle/>
          <a:p>
            <a:fld id="{99F690C3-A0D9-432D-8840-BC1643A51E41}" type="datetime1">
              <a:rPr kumimoji="1" lang="ja-JP" altLang="en-US" smtClean="0"/>
              <a:t>2021/4/28</a:t>
            </a:fld>
            <a:endParaRPr kumimoji="1" lang="ja-JP" altLang="en-US"/>
          </a:p>
        </p:txBody>
      </p:sp>
      <p:sp>
        <p:nvSpPr>
          <p:cNvPr id="6" name="フッター プレースホルダー 5">
            <a:extLst>
              <a:ext uri="{FF2B5EF4-FFF2-40B4-BE49-F238E27FC236}">
                <a16:creationId xmlns:a16="http://schemas.microsoft.com/office/drawing/2014/main" id="{628BC4C6-FEB5-40A3-9B32-77BA43219B9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6BCA8B1-FC5C-4486-B066-554D609D4751}"/>
              </a:ext>
            </a:extLst>
          </p:cNvPr>
          <p:cNvSpPr>
            <a:spLocks noGrp="1"/>
          </p:cNvSpPr>
          <p:nvPr>
            <p:ph type="sldNum" sz="quarter" idx="12"/>
          </p:nvPr>
        </p:nvSpPr>
        <p:spPr/>
        <p:txBody>
          <a:body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192383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D0F7168-A10B-4F88-A9E8-96F8E76584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40FB57B-3F95-4D98-A5A7-742FFDEA83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718522-8C0E-4595-904B-500A6DD832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6064A-C976-45FA-AA2A-AB10D240A4B1}" type="datetime1">
              <a:rPr kumimoji="1" lang="ja-JP" altLang="en-US" smtClean="0"/>
              <a:t>2021/4/28</a:t>
            </a:fld>
            <a:endParaRPr kumimoji="1" lang="ja-JP" altLang="en-US"/>
          </a:p>
        </p:txBody>
      </p:sp>
      <p:sp>
        <p:nvSpPr>
          <p:cNvPr id="5" name="フッター プレースホルダー 4">
            <a:extLst>
              <a:ext uri="{FF2B5EF4-FFF2-40B4-BE49-F238E27FC236}">
                <a16:creationId xmlns:a16="http://schemas.microsoft.com/office/drawing/2014/main" id="{F9A694B1-C582-4EE3-8DFF-34AC6F907A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E6C716B-F593-4106-BA72-88CFD7756B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4220B-AA61-4F25-A0F8-411033EEDCC1}" type="slidenum">
              <a:rPr kumimoji="1" lang="ja-JP" altLang="en-US" smtClean="0"/>
              <a:t>‹#›</a:t>
            </a:fld>
            <a:endParaRPr kumimoji="1" lang="ja-JP" altLang="en-US"/>
          </a:p>
        </p:txBody>
      </p:sp>
    </p:spTree>
    <p:extLst>
      <p:ext uri="{BB962C8B-B14F-4D97-AF65-F5344CB8AC3E}">
        <p14:creationId xmlns:p14="http://schemas.microsoft.com/office/powerpoint/2010/main" val="2681868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a:extLst>
              <a:ext uri="{FF2B5EF4-FFF2-40B4-BE49-F238E27FC236}">
                <a16:creationId xmlns:a16="http://schemas.microsoft.com/office/drawing/2014/main" id="{CB1830DF-0AA3-468A-9E1C-C8E1AA8CB0D5}"/>
              </a:ext>
            </a:extLst>
          </p:cNvPr>
          <p:cNvSpPr/>
          <p:nvPr/>
        </p:nvSpPr>
        <p:spPr>
          <a:xfrm>
            <a:off x="4315340" y="2843451"/>
            <a:ext cx="1631375" cy="35603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ＭＳ ゴシック" panose="020B0609070205080204" pitchFamily="49" charset="-128"/>
                <a:ea typeface="ＭＳ ゴシック" panose="020B0609070205080204" pitchFamily="49" charset="-128"/>
              </a:rPr>
              <a:t>（連携イメージ）</a:t>
            </a:r>
            <a:endParaRPr kumimoji="1" lang="en-US" altLang="ja-JP" sz="1400" dirty="0">
              <a:latin typeface="ＭＳ ゴシック" panose="020B0609070205080204" pitchFamily="49" charset="-128"/>
              <a:ea typeface="ＭＳ ゴシック" panose="020B0609070205080204" pitchFamily="49" charset="-128"/>
            </a:endParaRPr>
          </a:p>
        </p:txBody>
      </p:sp>
      <p:sp>
        <p:nvSpPr>
          <p:cNvPr id="15" name="楕円 14">
            <a:extLst>
              <a:ext uri="{FF2B5EF4-FFF2-40B4-BE49-F238E27FC236}">
                <a16:creationId xmlns:a16="http://schemas.microsoft.com/office/drawing/2014/main" id="{F14EC802-2217-4605-99F6-41D7AAD76AD4}"/>
              </a:ext>
            </a:extLst>
          </p:cNvPr>
          <p:cNvSpPr/>
          <p:nvPr/>
        </p:nvSpPr>
        <p:spPr>
          <a:xfrm>
            <a:off x="4548588" y="2633096"/>
            <a:ext cx="7402737" cy="4100214"/>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2EB128CE-217A-46DD-8949-7BE76E2D555C}"/>
              </a:ext>
            </a:extLst>
          </p:cNvPr>
          <p:cNvSpPr/>
          <p:nvPr/>
        </p:nvSpPr>
        <p:spPr>
          <a:xfrm>
            <a:off x="0" y="0"/>
            <a:ext cx="12192000" cy="7362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ＭＳ ゴシック" panose="020B0609070205080204" pitchFamily="49" charset="-128"/>
                <a:ea typeface="ＭＳ ゴシック" panose="020B0609070205080204" pitchFamily="49" charset="-128"/>
              </a:rPr>
              <a:t>南あわじ市の地域創生にかかる包括</a:t>
            </a:r>
            <a:r>
              <a:rPr kumimoji="1" lang="ja-JP" altLang="en-US" sz="2400">
                <a:latin typeface="ＭＳ ゴシック" panose="020B0609070205080204" pitchFamily="49" charset="-128"/>
                <a:ea typeface="ＭＳ ゴシック" panose="020B0609070205080204" pitchFamily="49" charset="-128"/>
              </a:rPr>
              <a:t>連携</a:t>
            </a:r>
            <a:r>
              <a:rPr kumimoji="1" lang="ja-JP" altLang="en-US" sz="2400" smtClean="0">
                <a:latin typeface="ＭＳ ゴシック" panose="020B0609070205080204" pitchFamily="49" charset="-128"/>
                <a:ea typeface="ＭＳ ゴシック" panose="020B0609070205080204" pitchFamily="49" charset="-128"/>
              </a:rPr>
              <a:t>協定</a:t>
            </a:r>
            <a:endParaRPr kumimoji="1" lang="en-US" altLang="ja-JP" sz="2400" dirty="0">
              <a:latin typeface="ＭＳ ゴシック" panose="020B0609070205080204" pitchFamily="49" charset="-128"/>
              <a:ea typeface="ＭＳ ゴシック" panose="020B0609070205080204" pitchFamily="49" charset="-128"/>
            </a:endParaRPr>
          </a:p>
          <a:p>
            <a:pPr algn="ctr"/>
            <a:r>
              <a:rPr lang="ja-JP" altLang="en-US" sz="1400" dirty="0">
                <a:latin typeface="ＭＳ ゴシック" panose="020B0609070205080204" pitchFamily="49" charset="-128"/>
                <a:ea typeface="ＭＳ ゴシック" panose="020B0609070205080204" pitchFamily="49" charset="-128"/>
              </a:rPr>
              <a:t>（国立淡路青少年交流の家・兵庫県立淡路景観園芸学校・兵庫県立淡路三原高等学校・南あわじ市）</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6" name="スクロール: 横 5">
            <a:extLst>
              <a:ext uri="{FF2B5EF4-FFF2-40B4-BE49-F238E27FC236}">
                <a16:creationId xmlns:a16="http://schemas.microsoft.com/office/drawing/2014/main" id="{06C235F0-771F-4980-B307-E8B601E0AE73}"/>
              </a:ext>
            </a:extLst>
          </p:cNvPr>
          <p:cNvSpPr/>
          <p:nvPr/>
        </p:nvSpPr>
        <p:spPr>
          <a:xfrm>
            <a:off x="118750" y="1783986"/>
            <a:ext cx="11664233" cy="952729"/>
          </a:xfrm>
          <a:prstGeom prst="horizontalScroll">
            <a:avLst>
              <a:gd name="adj" fmla="val 14113"/>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ＭＳ ゴシック" panose="020B0609070205080204" pitchFamily="49" charset="-128"/>
                <a:ea typeface="ＭＳ ゴシック" panose="020B0609070205080204" pitchFamily="49" charset="-128"/>
              </a:rPr>
              <a:t>第一条（目的）</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小・中・高校生の発達段階に応じた地域学習をふまえ、南あわじ市の地域創生にかかる様々な事業について相互に協力し、地域の発展とその担い手の育成</a:t>
            </a:r>
            <a:r>
              <a:rPr lang="ja-JP" altLang="en-US" sz="1400" dirty="0">
                <a:latin typeface="ＭＳ ゴシック" panose="020B0609070205080204" pitchFamily="49" charset="-128"/>
                <a:ea typeface="ＭＳ ゴシック" panose="020B0609070205080204" pitchFamily="49" charset="-128"/>
              </a:rPr>
              <a:t>に寄与することを目的とする。</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2" name="四角形: 角を丸くする 1">
            <a:extLst>
              <a:ext uri="{FF2B5EF4-FFF2-40B4-BE49-F238E27FC236}">
                <a16:creationId xmlns:a16="http://schemas.microsoft.com/office/drawing/2014/main" id="{71A03447-6EB3-4802-8733-EAFE108529C9}"/>
              </a:ext>
            </a:extLst>
          </p:cNvPr>
          <p:cNvSpPr/>
          <p:nvPr/>
        </p:nvSpPr>
        <p:spPr>
          <a:xfrm>
            <a:off x="118752" y="807525"/>
            <a:ext cx="11697196" cy="10450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en-US" altLang="ja-JP" sz="1400" b="1" dirty="0">
                <a:solidFill>
                  <a:srgbClr val="FF0000"/>
                </a:solidFill>
                <a:latin typeface="ＭＳ ゴシック" panose="020B0609070205080204" pitchFamily="49" charset="-128"/>
                <a:ea typeface="ＭＳ ゴシック" panose="020B0609070205080204" pitchFamily="49" charset="-128"/>
              </a:rPr>
              <a:t>【</a:t>
            </a:r>
            <a:r>
              <a:rPr lang="ja-JP" altLang="en-US" sz="1400" b="1" dirty="0">
                <a:solidFill>
                  <a:srgbClr val="FF0000"/>
                </a:solidFill>
                <a:latin typeface="ＭＳ ゴシック" panose="020B0609070205080204" pitchFamily="49" charset="-128"/>
                <a:ea typeface="ＭＳ ゴシック" panose="020B0609070205080204" pitchFamily="49" charset="-128"/>
              </a:rPr>
              <a:t>生活圏の仕組み・動きへの無関心、若者（高校生）の域外流出　</a:t>
            </a:r>
            <a:r>
              <a:rPr lang="ja-JP" altLang="en-US" sz="1400" b="1" dirty="0">
                <a:solidFill>
                  <a:schemeClr val="tx1"/>
                </a:solidFill>
                <a:latin typeface="ＭＳ ゴシック" panose="020B0609070205080204" pitchFamily="49" charset="-128"/>
                <a:ea typeface="ＭＳ ゴシック" panose="020B0609070205080204" pitchFamily="49" charset="-128"/>
              </a:rPr>
              <a:t>⇒</a:t>
            </a:r>
            <a:r>
              <a:rPr lang="ja-JP" altLang="en-US" sz="1400" b="1" dirty="0">
                <a:solidFill>
                  <a:srgbClr val="FF0000"/>
                </a:solidFill>
                <a:latin typeface="ＭＳ ゴシック" panose="020B0609070205080204" pitchFamily="49" charset="-128"/>
                <a:ea typeface="ＭＳ ゴシック" panose="020B0609070205080204" pitchFamily="49" charset="-128"/>
              </a:rPr>
              <a:t>　身近な社会の動きに関心、若者（高校生）の参画による地方創生</a:t>
            </a:r>
            <a:r>
              <a:rPr lang="en-US" altLang="ja-JP" sz="1400" b="1" dirty="0">
                <a:solidFill>
                  <a:srgbClr val="FF0000"/>
                </a:solidFill>
                <a:latin typeface="ＭＳ ゴシック" panose="020B0609070205080204" pitchFamily="49" charset="-128"/>
                <a:ea typeface="ＭＳ ゴシック" panose="020B0609070205080204" pitchFamily="49" charset="-128"/>
              </a:rPr>
              <a:t>】</a:t>
            </a:r>
          </a:p>
          <a:p>
            <a:r>
              <a:rPr lang="ja-JP" altLang="en-US" sz="1400" dirty="0">
                <a:latin typeface="ＭＳ ゴシック" panose="020B0609070205080204" pitchFamily="49" charset="-128"/>
                <a:ea typeface="ＭＳ ゴシック" panose="020B0609070205080204" pitchFamily="49" charset="-128"/>
              </a:rPr>
              <a:t>・一時のｱｲﾃﾞｱ提案だけでなく、市が取り組む諸施策の計画・実行・検証といった一連のﾌﾟﾛｾｽに高校生が加わる。（ｼﾁｽﾞﾝｼｯﾌﾟ教育）</a:t>
            </a:r>
          </a:p>
          <a:p>
            <a:r>
              <a:rPr lang="ja-JP" altLang="en-US" sz="1400" dirty="0">
                <a:latin typeface="ＭＳ ゴシック" panose="020B0609070205080204" pitchFamily="49" charset="-128"/>
                <a:ea typeface="ＭＳ ゴシック" panose="020B0609070205080204" pitchFamily="49" charset="-128"/>
              </a:rPr>
              <a:t>・自分たちの町の動きを肌に感じることで、南あわじ市を故郷としたｱｲﾃﾞﾝﾃｨﾃｨ（ｼﾋﾞｯｸﾌﾟﾗｲﾄﾞ）を備えて進学・就職（</a:t>
            </a:r>
            <a:r>
              <a:rPr lang="en-US" altLang="ja-JP" sz="1400" dirty="0">
                <a:latin typeface="ＭＳ ゴシック" panose="020B0609070205080204" pitchFamily="49" charset="-128"/>
                <a:ea typeface="ＭＳ ゴシック" panose="020B0609070205080204" pitchFamily="49" charset="-128"/>
              </a:rPr>
              <a:t>U</a:t>
            </a:r>
            <a:r>
              <a:rPr lang="ja-JP" altLang="en-US" sz="1400" dirty="0">
                <a:latin typeface="ＭＳ ゴシック" panose="020B0609070205080204" pitchFamily="49" charset="-128"/>
                <a:ea typeface="ＭＳ ゴシック" panose="020B0609070205080204" pitchFamily="49" charset="-128"/>
              </a:rPr>
              <a:t>ターン）する。</a:t>
            </a:r>
          </a:p>
          <a:p>
            <a:r>
              <a:rPr lang="ja-JP" altLang="en-US" sz="1400" dirty="0">
                <a:latin typeface="ＭＳ ゴシック" panose="020B0609070205080204" pitchFamily="49" charset="-128"/>
                <a:ea typeface="ＭＳ ゴシック" panose="020B0609070205080204" pitchFamily="49" charset="-128"/>
              </a:rPr>
              <a:t>・若者の感性を活かした施策を生み出すことと、故郷を思う人材を育成することにより、革新的かつ持続的な地方創生を実現する。</a:t>
            </a:r>
          </a:p>
        </p:txBody>
      </p:sp>
      <p:sp>
        <p:nvSpPr>
          <p:cNvPr id="5" name="スクロール: 横 4">
            <a:extLst>
              <a:ext uri="{FF2B5EF4-FFF2-40B4-BE49-F238E27FC236}">
                <a16:creationId xmlns:a16="http://schemas.microsoft.com/office/drawing/2014/main" id="{AC700819-554D-4EF2-B2B7-F171E2BB1E28}"/>
              </a:ext>
            </a:extLst>
          </p:cNvPr>
          <p:cNvSpPr/>
          <p:nvPr/>
        </p:nvSpPr>
        <p:spPr>
          <a:xfrm>
            <a:off x="118751" y="2704346"/>
            <a:ext cx="4132611" cy="1671223"/>
          </a:xfrm>
          <a:prstGeom prst="horizontalScroll">
            <a:avLst>
              <a:gd name="adj" fmla="val 6677"/>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ＭＳ ゴシック" panose="020B0609070205080204" pitchFamily="49" charset="-128"/>
                <a:ea typeface="ＭＳ ゴシック" panose="020B0609070205080204" pitchFamily="49" charset="-128"/>
              </a:rPr>
              <a:t>第二条（連携事項）</a:t>
            </a:r>
            <a:endParaRPr lang="en-US" altLang="ja-JP" sz="1400" dirty="0">
              <a:latin typeface="ＭＳ ゴシック" panose="020B0609070205080204" pitchFamily="49" charset="-128"/>
              <a:ea typeface="ＭＳ ゴシック" panose="020B0609070205080204" pitchFamily="49" charset="-128"/>
            </a:endParaRPr>
          </a:p>
          <a:p>
            <a:r>
              <a:rPr kumimoji="1" lang="ja-JP" altLang="en-US" sz="1400" dirty="0">
                <a:latin typeface="ＭＳ ゴシック" panose="020B0609070205080204" pitchFamily="49" charset="-128"/>
                <a:ea typeface="ＭＳ ゴシック" panose="020B0609070205080204" pitchFamily="49" charset="-128"/>
              </a:rPr>
              <a:t>１．津波防災まちづくりの多角的展開</a:t>
            </a:r>
            <a:endParaRPr kumimoji="1"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２．新たな観光</a:t>
            </a:r>
            <a:r>
              <a:rPr lang="ja-JP" altLang="en-US" sz="1400" dirty="0">
                <a:solidFill>
                  <a:schemeClr val="tx1"/>
                </a:solidFill>
                <a:latin typeface="ＭＳ ゴシック" panose="020B0609070205080204" pitchFamily="49" charset="-128"/>
                <a:ea typeface="ＭＳ ゴシック" panose="020B0609070205080204" pitchFamily="49" charset="-128"/>
              </a:rPr>
              <a:t>資源の開発</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３．地域支援型産業の確立</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４．豊かなこどもの学び場づくり</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latin typeface="ＭＳ ゴシック" panose="020B0609070205080204" pitchFamily="49" charset="-128"/>
                <a:ea typeface="ＭＳ ゴシック" panose="020B0609070205080204" pitchFamily="49" charset="-128"/>
              </a:rPr>
              <a:t>５．その他、目的を達成するために必要なこと</a:t>
            </a:r>
          </a:p>
        </p:txBody>
      </p:sp>
      <p:sp>
        <p:nvSpPr>
          <p:cNvPr id="7" name="四角形: 角を丸くする 6">
            <a:extLst>
              <a:ext uri="{FF2B5EF4-FFF2-40B4-BE49-F238E27FC236}">
                <a16:creationId xmlns:a16="http://schemas.microsoft.com/office/drawing/2014/main" id="{EC3F847A-15C8-4F3B-8EC0-904548AD7A3F}"/>
              </a:ext>
            </a:extLst>
          </p:cNvPr>
          <p:cNvSpPr/>
          <p:nvPr/>
        </p:nvSpPr>
        <p:spPr>
          <a:xfrm>
            <a:off x="5835729" y="2673845"/>
            <a:ext cx="4930737" cy="63592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en-US" altLang="ja-JP" sz="1400" dirty="0">
                <a:latin typeface="ＭＳ ゴシック" panose="020B0609070205080204" pitchFamily="49" charset="-128"/>
                <a:ea typeface="ＭＳ ゴシック" panose="020B0609070205080204" pitchFamily="49" charset="-128"/>
              </a:rPr>
              <a:t>【</a:t>
            </a:r>
            <a:r>
              <a:rPr lang="ja-JP" altLang="en-US" sz="1400" u="sng" dirty="0">
                <a:latin typeface="ＭＳ ゴシック" panose="020B0609070205080204" pitchFamily="49" charset="-128"/>
                <a:ea typeface="ＭＳ ゴシック" panose="020B0609070205080204" pitchFamily="49" charset="-128"/>
              </a:rPr>
              <a:t>国立淡路青少年交流の家：</a:t>
            </a:r>
            <a:r>
              <a:rPr lang="ja-JP" altLang="en-US" sz="1400" u="sng" dirty="0">
                <a:solidFill>
                  <a:srgbClr val="FF0000"/>
                </a:solidFill>
                <a:latin typeface="ＭＳ ゴシック" panose="020B0609070205080204" pitchFamily="49" charset="-128"/>
                <a:ea typeface="ＭＳ ゴシック" panose="020B0609070205080204" pitchFamily="49" charset="-128"/>
              </a:rPr>
              <a:t>体験活動、ワークショップ</a:t>
            </a:r>
            <a:r>
              <a:rPr lang="en-US" altLang="ja-JP" sz="1400" dirty="0">
                <a:latin typeface="ＭＳ ゴシック" panose="020B0609070205080204" pitchFamily="49" charset="-128"/>
                <a:ea typeface="ＭＳ ゴシック" panose="020B0609070205080204" pitchFamily="49" charset="-128"/>
              </a:rPr>
              <a:t>】</a:t>
            </a:r>
          </a:p>
          <a:p>
            <a:r>
              <a:rPr lang="ja-JP" altLang="en-US" sz="1200" dirty="0">
                <a:latin typeface="ＭＳ ゴシック" panose="020B0609070205080204" pitchFamily="49" charset="-128"/>
                <a:ea typeface="ＭＳ ゴシック" panose="020B0609070205080204" pitchFamily="49" charset="-128"/>
              </a:rPr>
              <a:t>　・</a:t>
            </a:r>
            <a:r>
              <a:rPr lang="ja-JP" altLang="en-US" sz="1200" dirty="0">
                <a:solidFill>
                  <a:schemeClr val="tx1"/>
                </a:solidFill>
                <a:latin typeface="ＭＳ ゴシック" panose="020B0609070205080204" pitchFamily="49" charset="-128"/>
                <a:ea typeface="ＭＳ ゴシック" panose="020B0609070205080204" pitchFamily="49" charset="-128"/>
              </a:rPr>
              <a:t>探究学習</a:t>
            </a:r>
            <a:r>
              <a:rPr lang="ja-JP" altLang="en-US" sz="1200" dirty="0">
                <a:latin typeface="ＭＳ ゴシック" panose="020B0609070205080204" pitchFamily="49" charset="-128"/>
                <a:ea typeface="ＭＳ ゴシック" panose="020B0609070205080204" pitchFamily="49" charset="-128"/>
              </a:rPr>
              <a:t>、ボランティア養成（高校生、大学生）</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・通学合宿（</a:t>
            </a:r>
            <a:r>
              <a:rPr lang="ja-JP" altLang="en-US" sz="1200" dirty="0">
                <a:solidFill>
                  <a:schemeClr val="tx1"/>
                </a:solidFill>
                <a:latin typeface="ＭＳ ゴシック" panose="020B0609070205080204" pitchFamily="49" charset="-128"/>
                <a:ea typeface="ＭＳ ゴシック" panose="020B0609070205080204" pitchFamily="49" charset="-128"/>
              </a:rPr>
              <a:t>小</a:t>
            </a:r>
            <a:r>
              <a:rPr lang="ja-JP" altLang="en-US" sz="1200" dirty="0">
                <a:latin typeface="ＭＳ ゴシック" panose="020B0609070205080204" pitchFamily="49" charset="-128"/>
                <a:ea typeface="ＭＳ ゴシック" panose="020B0609070205080204" pitchFamily="49" charset="-128"/>
              </a:rPr>
              <a:t>学生）、未来探検隊（</a:t>
            </a:r>
            <a:r>
              <a:rPr lang="ja-JP" altLang="en-US" sz="1200" dirty="0">
                <a:solidFill>
                  <a:schemeClr val="tx1"/>
                </a:solidFill>
                <a:latin typeface="ＭＳ ゴシック" panose="020B0609070205080204" pitchFamily="49" charset="-128"/>
                <a:ea typeface="ＭＳ ゴシック" panose="020B0609070205080204" pitchFamily="49" charset="-128"/>
              </a:rPr>
              <a:t>小・中学生</a:t>
            </a:r>
            <a:r>
              <a:rPr lang="ja-JP" altLang="en-US" sz="1200" dirty="0">
                <a:latin typeface="ＭＳ ゴシック" panose="020B0609070205080204" pitchFamily="49" charset="-128"/>
                <a:ea typeface="ＭＳ ゴシック" panose="020B0609070205080204" pitchFamily="49" charset="-128"/>
              </a:rPr>
              <a:t>）</a:t>
            </a:r>
            <a:endParaRPr lang="en-US" altLang="ja-JP" sz="1200" dirty="0">
              <a:latin typeface="ＭＳ ゴシック" panose="020B0609070205080204" pitchFamily="49" charset="-128"/>
              <a:ea typeface="ＭＳ ゴシック" panose="020B0609070205080204" pitchFamily="49" charset="-128"/>
            </a:endParaRPr>
          </a:p>
        </p:txBody>
      </p:sp>
      <p:sp>
        <p:nvSpPr>
          <p:cNvPr id="8" name="四角形: 角を丸くする 7">
            <a:extLst>
              <a:ext uri="{FF2B5EF4-FFF2-40B4-BE49-F238E27FC236}">
                <a16:creationId xmlns:a16="http://schemas.microsoft.com/office/drawing/2014/main" id="{9232EDBA-2BE7-404A-B56C-787E1E6CB835}"/>
              </a:ext>
            </a:extLst>
          </p:cNvPr>
          <p:cNvSpPr/>
          <p:nvPr/>
        </p:nvSpPr>
        <p:spPr>
          <a:xfrm>
            <a:off x="6143746" y="4821203"/>
            <a:ext cx="4347933" cy="103761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en-US" altLang="ja-JP" sz="1400" dirty="0">
                <a:latin typeface="ＭＳ ゴシック" panose="020B0609070205080204" pitchFamily="49" charset="-128"/>
                <a:ea typeface="ＭＳ ゴシック" panose="020B0609070205080204" pitchFamily="49" charset="-128"/>
              </a:rPr>
              <a:t>【</a:t>
            </a:r>
            <a:r>
              <a:rPr lang="ja-JP" altLang="en-US" sz="1400" u="sng" dirty="0">
                <a:latin typeface="ＭＳ ゴシック" panose="020B0609070205080204" pitchFamily="49" charset="-128"/>
                <a:ea typeface="ＭＳ ゴシック" panose="020B0609070205080204" pitchFamily="49" charset="-128"/>
              </a:rPr>
              <a:t>県立淡路三原高等学校：</a:t>
            </a:r>
            <a:r>
              <a:rPr lang="ja-JP" altLang="en-US" sz="1400" u="sng" dirty="0">
                <a:solidFill>
                  <a:srgbClr val="FF0000"/>
                </a:solidFill>
                <a:latin typeface="ＭＳ ゴシック" panose="020B0609070205080204" pitchFamily="49" charset="-128"/>
                <a:ea typeface="ＭＳ ゴシック" panose="020B0609070205080204" pitchFamily="49" charset="-128"/>
              </a:rPr>
              <a:t>探究学習、価値創造</a:t>
            </a:r>
            <a:r>
              <a:rPr lang="en-US" altLang="ja-JP" sz="1400" dirty="0">
                <a:latin typeface="ＭＳ ゴシック" panose="020B0609070205080204" pitchFamily="49" charset="-128"/>
                <a:ea typeface="ＭＳ ゴシック" panose="020B0609070205080204" pitchFamily="49" charset="-128"/>
              </a:rPr>
              <a:t>】</a:t>
            </a:r>
          </a:p>
          <a:p>
            <a:r>
              <a:rPr lang="ja-JP" altLang="en-US" sz="1200" dirty="0">
                <a:latin typeface="ＭＳ ゴシック" panose="020B0609070205080204" pitchFamily="49" charset="-128"/>
                <a:ea typeface="ＭＳ ゴシック" panose="020B0609070205080204" pitchFamily="49" charset="-128"/>
              </a:rPr>
              <a:t>・３年間の「総合的な探究の時間」で社会の仕組みや地域の魅力・課題を知るとともに、分析・提案をする。</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・市の各種計画策定やモニタリング、実施中の事業検証などに高校生が参加し、高校の新たな魅力を発信する。</a:t>
            </a:r>
            <a:endParaRPr lang="en-US" altLang="ja-JP" sz="1200" dirty="0">
              <a:latin typeface="ＭＳ ゴシック" panose="020B0609070205080204" pitchFamily="49" charset="-128"/>
              <a:ea typeface="ＭＳ ゴシック" panose="020B0609070205080204" pitchFamily="49" charset="-128"/>
            </a:endParaRPr>
          </a:p>
        </p:txBody>
      </p:sp>
      <p:sp>
        <p:nvSpPr>
          <p:cNvPr id="9" name="四角形: 角を丸くする 8">
            <a:extLst>
              <a:ext uri="{FF2B5EF4-FFF2-40B4-BE49-F238E27FC236}">
                <a16:creationId xmlns:a16="http://schemas.microsoft.com/office/drawing/2014/main" id="{8FD9CDBE-AD09-471F-AAEA-775CD1DAD326}"/>
              </a:ext>
            </a:extLst>
          </p:cNvPr>
          <p:cNvSpPr/>
          <p:nvPr/>
        </p:nvSpPr>
        <p:spPr>
          <a:xfrm>
            <a:off x="6053648" y="5947636"/>
            <a:ext cx="4561307" cy="73295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en-US" altLang="ja-JP" sz="1400" dirty="0">
                <a:latin typeface="ＭＳ ゴシック" panose="020B0609070205080204" pitchFamily="49" charset="-128"/>
                <a:ea typeface="ＭＳ ゴシック" panose="020B0609070205080204" pitchFamily="49" charset="-128"/>
              </a:rPr>
              <a:t>【</a:t>
            </a:r>
            <a:r>
              <a:rPr lang="ja-JP" altLang="en-US" sz="1400" u="sng" dirty="0">
                <a:latin typeface="ＭＳ ゴシック" panose="020B0609070205080204" pitchFamily="49" charset="-128"/>
                <a:ea typeface="ＭＳ ゴシック" panose="020B0609070205080204" pitchFamily="49" charset="-128"/>
              </a:rPr>
              <a:t>県立景観園芸学校：</a:t>
            </a:r>
            <a:r>
              <a:rPr lang="ja-JP" altLang="en-US" sz="1400" u="sng" dirty="0">
                <a:solidFill>
                  <a:srgbClr val="FF0000"/>
                </a:solidFill>
                <a:latin typeface="ＭＳ ゴシック" panose="020B0609070205080204" pitchFamily="49" charset="-128"/>
                <a:ea typeface="ＭＳ ゴシック" panose="020B0609070205080204" pitchFamily="49" charset="-128"/>
              </a:rPr>
              <a:t>フィールドワーク・研究支援</a:t>
            </a:r>
            <a:r>
              <a:rPr lang="en-US" altLang="ja-JP" sz="1400" dirty="0">
                <a:latin typeface="ＭＳ ゴシック" panose="020B0609070205080204" pitchFamily="49" charset="-128"/>
                <a:ea typeface="ＭＳ ゴシック" panose="020B0609070205080204" pitchFamily="49" charset="-128"/>
              </a:rPr>
              <a:t>】</a:t>
            </a:r>
          </a:p>
          <a:p>
            <a:r>
              <a:rPr lang="ja-JP" altLang="en-US" sz="1200" dirty="0">
                <a:latin typeface="ＭＳ ゴシック" panose="020B0609070205080204" pitchFamily="49" charset="-128"/>
                <a:ea typeface="ＭＳ ゴシック" panose="020B0609070205080204" pitchFamily="49" charset="-128"/>
              </a:rPr>
              <a:t>　・</a:t>
            </a:r>
            <a:r>
              <a:rPr lang="ja-JP" altLang="en-US" sz="1200" dirty="0">
                <a:solidFill>
                  <a:schemeClr val="tx1"/>
                </a:solidFill>
                <a:latin typeface="ＭＳ ゴシック" panose="020B0609070205080204" pitchFamily="49" charset="-128"/>
                <a:ea typeface="ＭＳ ゴシック" panose="020B0609070205080204" pitchFamily="49" charset="-128"/>
              </a:rPr>
              <a:t>自然環境調査や社会調査、ﾗﾝﾄﾞｽｹｰﾌﾟﾃﾞｻﾞｲﾝのﾉｳﾊｳ教授</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・津波防災まちづくり、観光コンテンツ開発等の実績</a:t>
            </a:r>
            <a:endParaRPr lang="en-US" altLang="ja-JP" sz="1200" dirty="0">
              <a:latin typeface="ＭＳ ゴシック" panose="020B0609070205080204" pitchFamily="49" charset="-128"/>
              <a:ea typeface="ＭＳ ゴシック" panose="020B0609070205080204" pitchFamily="49" charset="-128"/>
            </a:endParaRPr>
          </a:p>
        </p:txBody>
      </p:sp>
      <p:sp>
        <p:nvSpPr>
          <p:cNvPr id="10" name="四角形: 角を丸くする 9">
            <a:extLst>
              <a:ext uri="{FF2B5EF4-FFF2-40B4-BE49-F238E27FC236}">
                <a16:creationId xmlns:a16="http://schemas.microsoft.com/office/drawing/2014/main" id="{23C30012-BDBC-407D-8840-45E0047DA38D}"/>
              </a:ext>
            </a:extLst>
          </p:cNvPr>
          <p:cNvSpPr/>
          <p:nvPr/>
        </p:nvSpPr>
        <p:spPr>
          <a:xfrm>
            <a:off x="6108382" y="3380967"/>
            <a:ext cx="4347933" cy="135688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en-US" altLang="ja-JP" sz="1400" dirty="0">
                <a:latin typeface="ＭＳ ゴシック" panose="020B0609070205080204" pitchFamily="49" charset="-128"/>
                <a:ea typeface="ＭＳ ゴシック" panose="020B0609070205080204" pitchFamily="49" charset="-128"/>
              </a:rPr>
              <a:t>【</a:t>
            </a:r>
            <a:r>
              <a:rPr lang="ja-JP" altLang="en-US" sz="1400" u="sng" dirty="0">
                <a:latin typeface="ＭＳ ゴシック" panose="020B0609070205080204" pitchFamily="49" charset="-128"/>
                <a:ea typeface="ＭＳ ゴシック" panose="020B0609070205080204" pitchFamily="49" charset="-128"/>
              </a:rPr>
              <a:t>南あわじ市：</a:t>
            </a:r>
            <a:r>
              <a:rPr lang="ja-JP" altLang="en-US" sz="1400" u="sng" dirty="0">
                <a:solidFill>
                  <a:srgbClr val="FF0000"/>
                </a:solidFill>
                <a:latin typeface="ＭＳ ゴシック" panose="020B0609070205080204" pitchFamily="49" charset="-128"/>
                <a:ea typeface="ＭＳ ゴシック" panose="020B0609070205080204" pitchFamily="49" charset="-128"/>
              </a:rPr>
              <a:t>政策立案、課題解決</a:t>
            </a:r>
            <a:r>
              <a:rPr lang="en-US" altLang="ja-JP" sz="1400" dirty="0">
                <a:latin typeface="ＭＳ ゴシック" panose="020B0609070205080204" pitchFamily="49" charset="-128"/>
                <a:ea typeface="ＭＳ ゴシック" panose="020B0609070205080204" pitchFamily="49" charset="-128"/>
              </a:rPr>
              <a:t>】</a:t>
            </a:r>
          </a:p>
          <a:p>
            <a:r>
              <a:rPr lang="ja-JP" altLang="en-US" sz="1200" dirty="0">
                <a:latin typeface="ＭＳ ゴシック" panose="020B0609070205080204" pitchFamily="49" charset="-128"/>
                <a:ea typeface="ＭＳ ゴシック" panose="020B0609070205080204" pitchFamily="49" charset="-128"/>
              </a:rPr>
              <a:t>・高齢化社会への対応</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・アフターコロナ、ウィズコロナへの対応</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・地場産業の振興、伝統文化の継承</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・地震・津波等の災害対策・事後対応</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・学ぶ楽しさ日本一を目指す教育施策</a:t>
            </a:r>
            <a:endParaRPr lang="en-US" altLang="ja-JP" sz="1200" dirty="0">
              <a:latin typeface="ＭＳ ゴシック" panose="020B0609070205080204" pitchFamily="49" charset="-128"/>
              <a:ea typeface="ＭＳ ゴシック" panose="020B0609070205080204" pitchFamily="49" charset="-128"/>
            </a:endParaRPr>
          </a:p>
        </p:txBody>
      </p:sp>
      <p:sp>
        <p:nvSpPr>
          <p:cNvPr id="11" name="矢印: 左カーブ 10">
            <a:extLst>
              <a:ext uri="{FF2B5EF4-FFF2-40B4-BE49-F238E27FC236}">
                <a16:creationId xmlns:a16="http://schemas.microsoft.com/office/drawing/2014/main" id="{D35E2C6D-891B-4939-8DC9-BDEE77608107}"/>
              </a:ext>
            </a:extLst>
          </p:cNvPr>
          <p:cNvSpPr/>
          <p:nvPr/>
        </p:nvSpPr>
        <p:spPr>
          <a:xfrm rot="10800000">
            <a:off x="5399861" y="4251196"/>
            <a:ext cx="731520" cy="12161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矢印: 左カーブ 11">
            <a:extLst>
              <a:ext uri="{FF2B5EF4-FFF2-40B4-BE49-F238E27FC236}">
                <a16:creationId xmlns:a16="http://schemas.microsoft.com/office/drawing/2014/main" id="{4F941260-0F0A-4B42-AA91-E87FE3484B4D}"/>
              </a:ext>
            </a:extLst>
          </p:cNvPr>
          <p:cNvSpPr/>
          <p:nvPr/>
        </p:nvSpPr>
        <p:spPr>
          <a:xfrm>
            <a:off x="10471827" y="4251197"/>
            <a:ext cx="731520" cy="12161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3" name="正方形/長方形 12">
            <a:extLst>
              <a:ext uri="{FF2B5EF4-FFF2-40B4-BE49-F238E27FC236}">
                <a16:creationId xmlns:a16="http://schemas.microsoft.com/office/drawing/2014/main" id="{19C72EB6-E29E-465E-8C1E-971ADCBBDBF8}"/>
              </a:ext>
            </a:extLst>
          </p:cNvPr>
          <p:cNvSpPr/>
          <p:nvPr/>
        </p:nvSpPr>
        <p:spPr>
          <a:xfrm>
            <a:off x="10896701" y="3429000"/>
            <a:ext cx="1059281" cy="2862907"/>
          </a:xfrm>
          <a:prstGeom prst="rect">
            <a:avLst/>
          </a:prstGeom>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400" dirty="0">
                <a:latin typeface="ＭＳ ゴシック" panose="020B0609070205080204" pitchFamily="49" charset="-128"/>
                <a:ea typeface="ＭＳ ゴシック" panose="020B0609070205080204" pitchFamily="49" charset="-128"/>
              </a:rPr>
              <a:t>市の取り組みや動き等を知り、関心を</a:t>
            </a:r>
            <a:r>
              <a:rPr lang="ja-JP" altLang="en-US" sz="1400" dirty="0">
                <a:latin typeface="ＭＳ ゴシック" panose="020B0609070205080204" pitchFamily="49" charset="-128"/>
                <a:ea typeface="ＭＳ ゴシック" panose="020B0609070205080204" pitchFamily="49" charset="-128"/>
              </a:rPr>
              <a:t>向け</a:t>
            </a:r>
            <a:r>
              <a:rPr kumimoji="1" lang="ja-JP" altLang="en-US" sz="1400" dirty="0">
                <a:latin typeface="ＭＳ ゴシック" panose="020B0609070205080204" pitchFamily="49" charset="-128"/>
                <a:ea typeface="ＭＳ ゴシック" panose="020B0609070205080204" pitchFamily="49" charset="-128"/>
              </a:rPr>
              <a:t>、課題意識を育てる。（</a:t>
            </a:r>
            <a:r>
              <a:rPr kumimoji="1" lang="ja-JP" altLang="en-US" sz="1400" dirty="0">
                <a:solidFill>
                  <a:srgbClr val="FF0000"/>
                </a:solidFill>
                <a:latin typeface="ＭＳ ゴシック" panose="020B0609070205080204" pitchFamily="49" charset="-128"/>
                <a:ea typeface="ＭＳ ゴシック" panose="020B0609070205080204" pitchFamily="49" charset="-128"/>
              </a:rPr>
              <a:t>例：市職員の出前授業、若者会議やフィールドワーク</a:t>
            </a:r>
            <a:r>
              <a:rPr kumimoji="1" lang="ja-JP" altLang="en-US" sz="1400" dirty="0">
                <a:latin typeface="ＭＳ ゴシック" panose="020B0609070205080204" pitchFamily="49" charset="-128"/>
                <a:ea typeface="ＭＳ ゴシック" panose="020B0609070205080204" pitchFamily="49" charset="-128"/>
              </a:rPr>
              <a:t>）</a:t>
            </a:r>
          </a:p>
        </p:txBody>
      </p:sp>
      <p:sp>
        <p:nvSpPr>
          <p:cNvPr id="14" name="正方形/長方形 13">
            <a:extLst>
              <a:ext uri="{FF2B5EF4-FFF2-40B4-BE49-F238E27FC236}">
                <a16:creationId xmlns:a16="http://schemas.microsoft.com/office/drawing/2014/main" id="{9179C6F6-4DB4-4F66-B41D-9B69FB6D833D}"/>
              </a:ext>
            </a:extLst>
          </p:cNvPr>
          <p:cNvSpPr/>
          <p:nvPr/>
        </p:nvSpPr>
        <p:spPr>
          <a:xfrm>
            <a:off x="4548588" y="3380967"/>
            <a:ext cx="1059282" cy="2802237"/>
          </a:xfrm>
          <a:prstGeom prst="rect">
            <a:avLst/>
          </a:prstGeom>
        </p:spPr>
        <p:style>
          <a:lnRef idx="2">
            <a:schemeClr val="dk1"/>
          </a:lnRef>
          <a:fillRef idx="1">
            <a:schemeClr val="lt1"/>
          </a:fillRef>
          <a:effectRef idx="0">
            <a:schemeClr val="dk1"/>
          </a:effectRef>
          <a:fontRef idx="minor">
            <a:schemeClr val="dk1"/>
          </a:fontRef>
        </p:style>
        <p:txBody>
          <a:bodyPr vert="eaVert" rtlCol="0" anchor="ctr"/>
          <a:lstStyle/>
          <a:p>
            <a:r>
              <a:rPr lang="ja-JP" altLang="en-US" sz="1400" dirty="0">
                <a:latin typeface="ＭＳ ゴシック" panose="020B0609070205080204" pitchFamily="49" charset="-128"/>
                <a:ea typeface="ＭＳ ゴシック" panose="020B0609070205080204" pitchFamily="49" charset="-128"/>
              </a:rPr>
              <a:t>自分たちも当事者として、市の取り組みを考え、実施・検証する。（</a:t>
            </a:r>
            <a:r>
              <a:rPr lang="ja-JP" altLang="en-US" sz="1400" dirty="0">
                <a:solidFill>
                  <a:srgbClr val="FF0000"/>
                </a:solidFill>
                <a:latin typeface="ＭＳ ゴシック" panose="020B0609070205080204" pitchFamily="49" charset="-128"/>
                <a:ea typeface="ＭＳ ゴシック" panose="020B0609070205080204" pitchFamily="49" charset="-128"/>
              </a:rPr>
              <a:t>例：総合計画、観光振興等への学生委員として参画</a:t>
            </a:r>
            <a:r>
              <a:rPr lang="ja-JP" altLang="en-US" sz="1400" dirty="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16" name="正方形/長方形 15">
            <a:extLst>
              <a:ext uri="{FF2B5EF4-FFF2-40B4-BE49-F238E27FC236}">
                <a16:creationId xmlns:a16="http://schemas.microsoft.com/office/drawing/2014/main" id="{A47494EE-C667-4C98-B628-EAA59B9396CF}"/>
              </a:ext>
            </a:extLst>
          </p:cNvPr>
          <p:cNvSpPr/>
          <p:nvPr/>
        </p:nvSpPr>
        <p:spPr>
          <a:xfrm>
            <a:off x="240675" y="4339944"/>
            <a:ext cx="4241174" cy="2428991"/>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ea typeface="ＭＳ ゴシック" panose="020B0609070205080204" pitchFamily="49" charset="-128"/>
              </a:rPr>
              <a:t>　小中学校の児童生徒は、ふるさと学習や子ども議会などで地域について学ぶ機会がある一方、</a:t>
            </a:r>
            <a:r>
              <a:rPr lang="ja-JP" altLang="en-US" sz="1400" u="sng" dirty="0">
                <a:ea typeface="ＭＳ ゴシック" panose="020B0609070205080204" pitchFamily="49" charset="-128"/>
              </a:rPr>
              <a:t>高校生は南あわじ市の政策や取り組みを学ぶ機会、知る機会が極めて少ない</a:t>
            </a:r>
            <a:r>
              <a:rPr lang="ja-JP" altLang="en-US" sz="1400" dirty="0">
                <a:ea typeface="ＭＳ ゴシック" panose="020B0609070205080204" pitchFamily="49" charset="-128"/>
              </a:rPr>
              <a:t>。</a:t>
            </a:r>
            <a:endParaRPr lang="en-US" altLang="ja-JP" sz="1400" dirty="0">
              <a:ea typeface="ＭＳ ゴシック" panose="020B0609070205080204" pitchFamily="49" charset="-128"/>
            </a:endParaRPr>
          </a:p>
          <a:p>
            <a:r>
              <a:rPr lang="ja-JP" altLang="en-US" sz="1400" dirty="0">
                <a:ea typeface="ＭＳ ゴシック" panose="020B0609070205080204" pitchFamily="49" charset="-128"/>
              </a:rPr>
              <a:t>　</a:t>
            </a:r>
            <a:r>
              <a:rPr lang="ja-JP" altLang="en-US" sz="1400" u="sng" dirty="0">
                <a:ea typeface="ＭＳ ゴシック" panose="020B0609070205080204" pitchFamily="49" charset="-128"/>
              </a:rPr>
              <a:t>進学や就職など社会人により近い高校生が、まちづくりに関心を持つ</a:t>
            </a:r>
            <a:r>
              <a:rPr lang="ja-JP" altLang="en-US" sz="1400" dirty="0">
                <a:ea typeface="ＭＳ ゴシック" panose="020B0609070205080204" pitchFamily="49" charset="-128"/>
              </a:rPr>
              <a:t>ことにより、</a:t>
            </a:r>
            <a:r>
              <a:rPr lang="ja-JP" altLang="en-US" sz="1400" u="sng" dirty="0">
                <a:ea typeface="ＭＳ ゴシック" panose="020B0609070205080204" pitchFamily="49" charset="-128"/>
              </a:rPr>
              <a:t>若者目線の施策アイデアの提案・実装</a:t>
            </a:r>
            <a:r>
              <a:rPr lang="ja-JP" altLang="en-US" sz="1400" dirty="0">
                <a:ea typeface="ＭＳ ゴシック" panose="020B0609070205080204" pitchFamily="49" charset="-128"/>
              </a:rPr>
              <a:t>や、将来の南あわじ市の</a:t>
            </a:r>
            <a:r>
              <a:rPr lang="ja-JP" altLang="en-US" sz="1400" u="sng" dirty="0">
                <a:ea typeface="ＭＳ ゴシック" panose="020B0609070205080204" pitchFamily="49" charset="-128"/>
              </a:rPr>
              <a:t>地域創生を担う人材育成など</a:t>
            </a:r>
            <a:r>
              <a:rPr lang="ja-JP" altLang="en-US" sz="1400" dirty="0">
                <a:ea typeface="ＭＳ ゴシック" panose="020B0609070205080204" pitchFamily="49" charset="-128"/>
              </a:rPr>
              <a:t>を、今回の</a:t>
            </a:r>
            <a:r>
              <a:rPr lang="ja-JP" altLang="en-US" sz="1400" u="sng" dirty="0">
                <a:ea typeface="ＭＳ ゴシック" panose="020B0609070205080204" pitchFamily="49" charset="-128"/>
              </a:rPr>
              <a:t>包括連携で実現</a:t>
            </a:r>
            <a:r>
              <a:rPr lang="ja-JP" altLang="en-US" sz="1400" dirty="0">
                <a:ea typeface="ＭＳ ゴシック" panose="020B0609070205080204" pitchFamily="49" charset="-128"/>
              </a:rPr>
              <a:t>しようとするもの。</a:t>
            </a:r>
            <a:endParaRPr lang="en-US" altLang="ja-JP" sz="1400" dirty="0">
              <a:ea typeface="ＭＳ ゴシック" panose="020B0609070205080204" pitchFamily="49" charset="-128"/>
            </a:endParaRPr>
          </a:p>
          <a:p>
            <a:r>
              <a:rPr lang="ja-JP" altLang="en-US" sz="1400" dirty="0">
                <a:ea typeface="ＭＳ ゴシック" panose="020B0609070205080204" pitchFamily="49" charset="-128"/>
              </a:rPr>
              <a:t>　また、連携協定の着実な進行のため、</a:t>
            </a:r>
            <a:r>
              <a:rPr lang="ja-JP" altLang="en-US" sz="1400" u="sng" dirty="0">
                <a:ea typeface="ＭＳ ゴシック" panose="020B0609070205080204" pitchFamily="49" charset="-128"/>
              </a:rPr>
              <a:t>毎年会合を持ち、進捗確認</a:t>
            </a:r>
            <a:r>
              <a:rPr lang="ja-JP" altLang="en-US" sz="1400" dirty="0">
                <a:ea typeface="ＭＳ ゴシック" panose="020B0609070205080204" pitchFamily="49" charset="-128"/>
              </a:rPr>
              <a:t>をする。</a:t>
            </a:r>
          </a:p>
        </p:txBody>
      </p:sp>
      <p:sp>
        <p:nvSpPr>
          <p:cNvPr id="18" name="正方形/長方形 17">
            <a:extLst>
              <a:ext uri="{FF2B5EF4-FFF2-40B4-BE49-F238E27FC236}">
                <a16:creationId xmlns:a16="http://schemas.microsoft.com/office/drawing/2014/main" id="{0D902D9F-E854-470F-B254-5D28CCC2884C}"/>
              </a:ext>
            </a:extLst>
          </p:cNvPr>
          <p:cNvSpPr/>
          <p:nvPr/>
        </p:nvSpPr>
        <p:spPr>
          <a:xfrm>
            <a:off x="10638706" y="6351510"/>
            <a:ext cx="1497172" cy="35603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1400" dirty="0">
                <a:latin typeface="ＭＳ ゴシック" panose="020B0609070205080204" pitchFamily="49" charset="-128"/>
                <a:ea typeface="ＭＳ ゴシック" panose="020B0609070205080204" pitchFamily="49" charset="-128"/>
              </a:rPr>
              <a:t>(R3.2.18</a:t>
            </a:r>
            <a:r>
              <a:rPr kumimoji="1" lang="ja-JP" altLang="en-US" sz="1400" dirty="0">
                <a:latin typeface="ＭＳ ゴシック" panose="020B0609070205080204" pitchFamily="49" charset="-128"/>
                <a:ea typeface="ＭＳ ゴシック" panose="020B0609070205080204" pitchFamily="49" charset="-128"/>
              </a:rPr>
              <a:t>現在</a:t>
            </a:r>
            <a:r>
              <a:rPr kumimoji="1" lang="en-US" altLang="ja-JP" sz="1400" dirty="0">
                <a:latin typeface="ＭＳ ゴシック" panose="020B0609070205080204" pitchFamily="49" charset="-128"/>
                <a:ea typeface="ＭＳ ゴシック" panose="020B0609070205080204" pitchFamily="49" charset="-128"/>
              </a:rPr>
              <a:t>)</a:t>
            </a:r>
          </a:p>
        </p:txBody>
      </p:sp>
    </p:spTree>
    <p:extLst>
      <p:ext uri="{BB962C8B-B14F-4D97-AF65-F5344CB8AC3E}">
        <p14:creationId xmlns:p14="http://schemas.microsoft.com/office/powerpoint/2010/main" val="12661474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TotalTime>
  <Words>327</Words>
  <Application>Microsoft Office PowerPoint</Application>
  <PresentationFormat>ワイド画面</PresentationFormat>
  <Paragraphs>36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ゴシック</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前川　倫章</dc:creator>
  <cp:lastModifiedBy>青木　智子</cp:lastModifiedBy>
  <cp:revision>57</cp:revision>
  <cp:lastPrinted>2021-02-17T08:53:49Z</cp:lastPrinted>
  <dcterms:created xsi:type="dcterms:W3CDTF">2020-11-25T08:09:34Z</dcterms:created>
  <dcterms:modified xsi:type="dcterms:W3CDTF">2021-04-28T08:17:05Z</dcterms:modified>
</cp:coreProperties>
</file>